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9" r:id="rId4"/>
    <p:sldId id="258" r:id="rId5"/>
    <p:sldId id="272" r:id="rId6"/>
    <p:sldId id="270" r:id="rId7"/>
    <p:sldId id="271" r:id="rId8"/>
    <p:sldId id="259" r:id="rId9"/>
    <p:sldId id="260" r:id="rId10"/>
    <p:sldId id="273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6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D46E8-1E20-4230-A860-6C3882F905AD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E4A0D-59EE-4E2F-8D99-A24DE822E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0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22F11C-7C24-4BF1-9AF5-AAB45986C5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9A70B-CEA6-4E8B-87AB-968B1E85A1C2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A024148-5E85-4F1C-AADD-AD3FD83B3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3C37F19-BC13-4702-8B12-B27AB7BCA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 altLang="it-IT"/>
              <a:t>Lorenzo Colombo</a:t>
            </a:r>
          </a:p>
          <a:p>
            <a:r>
              <a:rPr lang="it-IT" altLang="it-IT"/>
              <a:t>I 4 canali in cui viene ripartita l’energia assimilata dal cibo. </a:t>
            </a:r>
          </a:p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>
            <a:extLst>
              <a:ext uri="{FF2B5EF4-FFF2-40B4-BE49-F238E27FC236}">
                <a16:creationId xmlns:a16="http://schemas.microsoft.com/office/drawing/2014/main" id="{00E5A56A-7C5D-4702-832F-F00FD4FD1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>
            <a:extLst>
              <a:ext uri="{FF2B5EF4-FFF2-40B4-BE49-F238E27FC236}">
                <a16:creationId xmlns:a16="http://schemas.microsoft.com/office/drawing/2014/main" id="{4F749F6B-A3F6-4B7D-8FE9-488456339A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http://www.youtube.com/watch?v=lzVxC27uDHY</a:t>
            </a:r>
          </a:p>
        </p:txBody>
      </p:sp>
      <p:sp>
        <p:nvSpPr>
          <p:cNvPr id="21508" name="Segnaposto numero diapositiva 3">
            <a:extLst>
              <a:ext uri="{FF2B5EF4-FFF2-40B4-BE49-F238E27FC236}">
                <a16:creationId xmlns:a16="http://schemas.microsoft.com/office/drawing/2014/main" id="{00B6AFDD-0810-4E7F-A83C-75C34999A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BE2BBD-16E7-43BD-AAD3-39C664B8EE5C}" type="slidenum">
              <a:rPr lang="it-IT" altLang="it-IT"/>
              <a:pPr/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>
            <a:extLst>
              <a:ext uri="{FF2B5EF4-FFF2-40B4-BE49-F238E27FC236}">
                <a16:creationId xmlns:a16="http://schemas.microsoft.com/office/drawing/2014/main" id="{CC4D15F3-A933-4887-B7F4-4828E06F5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>
            <a:extLst>
              <a:ext uri="{FF2B5EF4-FFF2-40B4-BE49-F238E27FC236}">
                <a16:creationId xmlns:a16="http://schemas.microsoft.com/office/drawing/2014/main" id="{B1FB71C9-B222-404D-AE2C-462AE36284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http://www.youtube.com/watch?v=lzVxC27uDHY</a:t>
            </a:r>
          </a:p>
        </p:txBody>
      </p:sp>
      <p:sp>
        <p:nvSpPr>
          <p:cNvPr id="24580" name="Segnaposto numero diapositiva 3">
            <a:extLst>
              <a:ext uri="{FF2B5EF4-FFF2-40B4-BE49-F238E27FC236}">
                <a16:creationId xmlns:a16="http://schemas.microsoft.com/office/drawing/2014/main" id="{71C6AE40-28DA-413A-8760-B95FC1A99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306F64-17C4-483B-9867-2DF6CBDBD402}" type="slidenum">
              <a:rPr lang="it-IT" altLang="it-IT"/>
              <a:pPr/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>
            <a:extLst>
              <a:ext uri="{FF2B5EF4-FFF2-40B4-BE49-F238E27FC236}">
                <a16:creationId xmlns:a16="http://schemas.microsoft.com/office/drawing/2014/main" id="{9D5D65D5-CCC7-4B9A-9787-E8EFDBED34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>
            <a:extLst>
              <a:ext uri="{FF2B5EF4-FFF2-40B4-BE49-F238E27FC236}">
                <a16:creationId xmlns:a16="http://schemas.microsoft.com/office/drawing/2014/main" id="{912B1008-B26D-418D-A38F-07BC87BB1A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http://www.youtube.com/watch?v=lzVxC27uDHY</a:t>
            </a:r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:a16="http://schemas.microsoft.com/office/drawing/2014/main" id="{20B86D0C-34F0-49E1-BDD4-34EADAC53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9C11C8-4325-4374-8587-BBECCD80331F}" type="slidenum">
              <a:rPr lang="it-IT" altLang="it-IT"/>
              <a:pPr/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9202E-9BB3-4A1E-822D-E5915E51AD3A}" type="datetimeFigureOut">
              <a:rPr lang="it-IT" smtClean="0"/>
              <a:pPr/>
              <a:t>22/11/2019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90409-2D5D-410E-B0AD-878711444B9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B4PY16svqoE" TargetMode="External"/><Relationship Id="rId4" Type="http://schemas.openxmlformats.org/officeDocument/2006/relationships/hyperlink" Target="http://www.youtube.com/watch?v=uH4UUv7Cr4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496" y="2420888"/>
            <a:ext cx="8990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TRASMISSIONE DELLA VITA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CEBC3-02D6-449B-8A7E-B0494C60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Ciclo mestruale</a:t>
            </a:r>
          </a:p>
        </p:txBody>
      </p:sp>
      <p:pic>
        <p:nvPicPr>
          <p:cNvPr id="1026" name="Picture 2" descr="ciclo mestruale e fertilità">
            <a:extLst>
              <a:ext uri="{FF2B5EF4-FFF2-40B4-BE49-F238E27FC236}">
                <a16:creationId xmlns:a16="http://schemas.microsoft.com/office/drawing/2014/main" id="{C6311F03-8529-47CA-A326-2DFA083BF2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0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Risultati immagini per FECONDAZIONE"/>
          <p:cNvPicPr>
            <a:picLocks noChangeAspect="1" noChangeArrowheads="1"/>
          </p:cNvPicPr>
          <p:nvPr/>
        </p:nvPicPr>
        <p:blipFill>
          <a:blip r:embed="rId2" cstate="print"/>
          <a:srcRect l="14849" t="9695" b="29302"/>
          <a:stretch>
            <a:fillRect/>
          </a:stretch>
        </p:blipFill>
        <p:spPr bwMode="auto">
          <a:xfrm>
            <a:off x="3923928" y="1412776"/>
            <a:ext cx="5220072" cy="1152128"/>
          </a:xfrm>
          <a:prstGeom prst="rect">
            <a:avLst/>
          </a:prstGeom>
          <a:noFill/>
        </p:spPr>
      </p:pic>
      <p:pic>
        <p:nvPicPr>
          <p:cNvPr id="1026" name="Picture 2" descr="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5314950" cy="385762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335526" y="332656"/>
            <a:ext cx="46127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/>
              <a:t>FECONDAZIONE E ANNIDAMENTO</a:t>
            </a:r>
          </a:p>
        </p:txBody>
      </p:sp>
      <p:sp>
        <p:nvSpPr>
          <p:cNvPr id="6" name="Ovale 5"/>
          <p:cNvSpPr/>
          <p:nvPr/>
        </p:nvSpPr>
        <p:spPr>
          <a:xfrm>
            <a:off x="6372200" y="6525344"/>
            <a:ext cx="648072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779912" y="3140968"/>
            <a:ext cx="648072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 descr="Risultati immagini per FECONDAZIONE"/>
          <p:cNvPicPr>
            <a:picLocks noChangeAspect="1" noChangeArrowheads="1"/>
          </p:cNvPicPr>
          <p:nvPr/>
        </p:nvPicPr>
        <p:blipFill>
          <a:blip r:embed="rId2" cstate="print"/>
          <a:srcRect t="9695" r="83976" b="29302"/>
          <a:stretch>
            <a:fillRect/>
          </a:stretch>
        </p:blipFill>
        <p:spPr bwMode="auto">
          <a:xfrm>
            <a:off x="3013614" y="1412776"/>
            <a:ext cx="982322" cy="1152128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3275856" y="2276872"/>
            <a:ext cx="432048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380312" y="2249440"/>
            <a:ext cx="611496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433000" y="2258584"/>
            <a:ext cx="531488" cy="1440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0" name="Picture 6" descr="Risultati immagini per FECONDAZI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2490680" cy="1869206"/>
          </a:xfrm>
          <a:prstGeom prst="rect">
            <a:avLst/>
          </a:prstGeom>
          <a:noFill/>
        </p:spPr>
      </p:pic>
      <p:cxnSp>
        <p:nvCxnSpPr>
          <p:cNvPr id="22" name="Connettore 2 21"/>
          <p:cNvCxnSpPr/>
          <p:nvPr/>
        </p:nvCxnSpPr>
        <p:spPr>
          <a:xfrm flipV="1">
            <a:off x="1691680" y="2420888"/>
            <a:ext cx="1512168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 flipV="1">
            <a:off x="3707904" y="2492896"/>
            <a:ext cx="3672408" cy="172819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4932040" y="2348880"/>
            <a:ext cx="2376264" cy="20162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4211960" y="2420888"/>
            <a:ext cx="4176464" cy="352839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43808" y="188640"/>
            <a:ext cx="32950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/>
              <a:t>GRAVIDANZA</a:t>
            </a:r>
            <a:br>
              <a:rPr lang="it-IT" sz="2500" dirty="0"/>
            </a:br>
            <a:r>
              <a:rPr lang="it-IT" sz="2500" dirty="0"/>
              <a:t>SVILUPPO EMBRIONALE</a:t>
            </a:r>
          </a:p>
        </p:txBody>
      </p:sp>
      <p:pic>
        <p:nvPicPr>
          <p:cNvPr id="19458" name="Picture 2" descr="Risultati immagini per sviluppo embrinale"/>
          <p:cNvPicPr>
            <a:picLocks noChangeAspect="1" noChangeArrowheads="1"/>
          </p:cNvPicPr>
          <p:nvPr/>
        </p:nvPicPr>
        <p:blipFill>
          <a:blip r:embed="rId2" cstate="print"/>
          <a:srcRect t="11340" b="13061"/>
          <a:stretch>
            <a:fillRect/>
          </a:stretch>
        </p:blipFill>
        <p:spPr bwMode="auto">
          <a:xfrm>
            <a:off x="755576" y="1700808"/>
            <a:ext cx="7620000" cy="432048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95536" y="332656"/>
            <a:ext cx="1656184" cy="8309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u="sng" dirty="0"/>
              <a:t>4° settimana</a:t>
            </a:r>
          </a:p>
          <a:p>
            <a:r>
              <a:rPr lang="it-IT" sz="1200" dirty="0"/>
              <a:t>Dimensioni:  0,5 cm</a:t>
            </a:r>
          </a:p>
          <a:p>
            <a:r>
              <a:rPr lang="it-IT" sz="1200" dirty="0"/>
              <a:t>Peso: 3 g</a:t>
            </a:r>
          </a:p>
          <a:p>
            <a:r>
              <a:rPr lang="it-IT" sz="1200" dirty="0"/>
              <a:t>Il cuore inizia a battere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2051720" y="1124744"/>
            <a:ext cx="720080" cy="18722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588224" y="437763"/>
            <a:ext cx="2016224" cy="8309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u="sng" dirty="0"/>
              <a:t>6° settimana</a:t>
            </a:r>
          </a:p>
          <a:p>
            <a:r>
              <a:rPr lang="it-IT" sz="1200" dirty="0"/>
              <a:t>Dimensioni: 1 cm</a:t>
            </a:r>
          </a:p>
          <a:p>
            <a:r>
              <a:rPr lang="it-IT" sz="1200" dirty="0"/>
              <a:t>Peso: 10 g</a:t>
            </a:r>
          </a:p>
          <a:p>
            <a:r>
              <a:rPr lang="it-IT" sz="1200" dirty="0"/>
              <a:t>Visibili dita, orecchie, occhi</a:t>
            </a:r>
          </a:p>
        </p:txBody>
      </p:sp>
      <p:cxnSp>
        <p:nvCxnSpPr>
          <p:cNvPr id="10" name="Connettore 1 9"/>
          <p:cNvCxnSpPr/>
          <p:nvPr/>
        </p:nvCxnSpPr>
        <p:spPr>
          <a:xfrm flipH="1">
            <a:off x="5508104" y="1268760"/>
            <a:ext cx="1080120" cy="194421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43808" y="188640"/>
            <a:ext cx="24508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/>
              <a:t>GRAVIDANZA</a:t>
            </a:r>
            <a:br>
              <a:rPr lang="it-IT" sz="2500" dirty="0"/>
            </a:br>
            <a:r>
              <a:rPr lang="it-IT" sz="2500" dirty="0"/>
              <a:t>SVILUPPO FETALE</a:t>
            </a:r>
          </a:p>
        </p:txBody>
      </p:sp>
      <p:pic>
        <p:nvPicPr>
          <p:cNvPr id="2048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810250" cy="230505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39552" y="4437112"/>
            <a:ext cx="1944216" cy="8309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u="sng" dirty="0"/>
              <a:t>12° settimana</a:t>
            </a:r>
            <a:r>
              <a:rPr lang="it-IT" sz="1200" dirty="0"/>
              <a:t> (</a:t>
            </a:r>
            <a:r>
              <a:rPr lang="it-IT" sz="1200" u="sng" dirty="0"/>
              <a:t>3° mese</a:t>
            </a:r>
            <a:r>
              <a:rPr lang="it-IT" sz="1200" dirty="0"/>
              <a:t>)</a:t>
            </a:r>
          </a:p>
          <a:p>
            <a:r>
              <a:rPr lang="it-IT" sz="1200" dirty="0"/>
              <a:t>Dimensioni: 15 cm</a:t>
            </a:r>
          </a:p>
          <a:p>
            <a:r>
              <a:rPr lang="it-IT" sz="1200" dirty="0"/>
              <a:t>Peso: 10 g</a:t>
            </a:r>
          </a:p>
          <a:p>
            <a:r>
              <a:rPr lang="it-IT" sz="1200" dirty="0"/>
              <a:t>Formazione organi genitali</a:t>
            </a:r>
          </a:p>
        </p:txBody>
      </p:sp>
      <p:cxnSp>
        <p:nvCxnSpPr>
          <p:cNvPr id="7" name="Connettore 1 6"/>
          <p:cNvCxnSpPr/>
          <p:nvPr/>
        </p:nvCxnSpPr>
        <p:spPr>
          <a:xfrm flipH="1">
            <a:off x="1979712" y="3212976"/>
            <a:ext cx="288032" cy="122413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347864" y="3212976"/>
            <a:ext cx="504056" cy="136815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499992" y="3140968"/>
            <a:ext cx="504056" cy="136815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804248" y="3284984"/>
            <a:ext cx="504056" cy="136815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627784" y="4581128"/>
            <a:ext cx="1944216" cy="8309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u="sng" dirty="0"/>
              <a:t>20° settimana</a:t>
            </a:r>
            <a:r>
              <a:rPr lang="it-IT" sz="1200" dirty="0"/>
              <a:t> (</a:t>
            </a:r>
            <a:r>
              <a:rPr lang="it-IT" sz="1200" u="sng" dirty="0"/>
              <a:t>5° mese</a:t>
            </a:r>
            <a:r>
              <a:rPr lang="it-IT" sz="1200" dirty="0"/>
              <a:t>)</a:t>
            </a:r>
          </a:p>
          <a:p>
            <a:r>
              <a:rPr lang="it-IT" sz="1200" dirty="0"/>
              <a:t>Dimensioni: 30 cm</a:t>
            </a:r>
          </a:p>
          <a:p>
            <a:r>
              <a:rPr lang="it-IT" sz="1200" dirty="0"/>
              <a:t>Peso: 600 g</a:t>
            </a:r>
          </a:p>
          <a:p>
            <a:r>
              <a:rPr lang="it-IT" sz="1200" dirty="0"/>
              <a:t>Completo ma immaturo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788024" y="4509120"/>
            <a:ext cx="1944216" cy="8309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u="sng" dirty="0"/>
              <a:t>28° settimana</a:t>
            </a:r>
            <a:r>
              <a:rPr lang="it-IT" sz="1200" dirty="0"/>
              <a:t> (</a:t>
            </a:r>
            <a:r>
              <a:rPr lang="it-IT" sz="1200" u="sng" dirty="0"/>
              <a:t>7° mese</a:t>
            </a:r>
            <a:r>
              <a:rPr lang="it-IT" sz="1200" dirty="0"/>
              <a:t>)</a:t>
            </a:r>
          </a:p>
          <a:p>
            <a:r>
              <a:rPr lang="it-IT" sz="1200" dirty="0"/>
              <a:t>Dimensioni: 40 cm</a:t>
            </a:r>
          </a:p>
          <a:p>
            <a:r>
              <a:rPr lang="it-IT" sz="1200" dirty="0"/>
              <a:t>Peso: 1,5 kg</a:t>
            </a:r>
          </a:p>
          <a:p>
            <a:r>
              <a:rPr lang="it-IT" sz="1200" dirty="0"/>
              <a:t>Completo e maturo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876256" y="4653136"/>
            <a:ext cx="1944216" cy="83099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u="sng" dirty="0"/>
              <a:t>40° settimana</a:t>
            </a:r>
            <a:r>
              <a:rPr lang="it-IT" sz="1200" dirty="0"/>
              <a:t> (</a:t>
            </a:r>
            <a:r>
              <a:rPr lang="it-IT" sz="1200" u="sng" dirty="0"/>
              <a:t>9° mese</a:t>
            </a:r>
            <a:r>
              <a:rPr lang="it-IT" sz="1200" dirty="0"/>
              <a:t>)</a:t>
            </a:r>
          </a:p>
          <a:p>
            <a:r>
              <a:rPr lang="it-IT" sz="1200" dirty="0"/>
              <a:t>Dimensioni: &gt;50 cm</a:t>
            </a:r>
          </a:p>
          <a:p>
            <a:r>
              <a:rPr lang="it-IT" sz="1200" dirty="0"/>
              <a:t>Peso: 3-4 kg</a:t>
            </a:r>
          </a:p>
          <a:p>
            <a:r>
              <a:rPr lang="it-IT" sz="1200" dirty="0"/>
              <a:t>Completamente sviluppato</a:t>
            </a:r>
          </a:p>
        </p:txBody>
      </p:sp>
      <p:sp>
        <p:nvSpPr>
          <p:cNvPr id="22" name="Freccia in giù 21"/>
          <p:cNvSpPr/>
          <p:nvPr/>
        </p:nvSpPr>
        <p:spPr>
          <a:xfrm>
            <a:off x="7668344" y="5517232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/>
          <p:cNvCxnSpPr/>
          <p:nvPr/>
        </p:nvCxnSpPr>
        <p:spPr>
          <a:xfrm>
            <a:off x="1331640" y="530120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971600" y="59492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FETO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7380312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PARTO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22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43808" y="188640"/>
            <a:ext cx="44158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/>
              <a:t>GRAVIDANZA - ORGANI </a:t>
            </a:r>
            <a:r>
              <a:rPr lang="it-IT" sz="2500" dirty="0"/>
              <a:t>ANNESSI</a:t>
            </a:r>
          </a:p>
        </p:txBody>
      </p:sp>
      <p:pic>
        <p:nvPicPr>
          <p:cNvPr id="21508" name="Picture 4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2671564" cy="315730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763688" y="1484784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Cordone ombelicale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75856" y="2060848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Placenta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23928" y="3429000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Sacco amniotico</a:t>
            </a:r>
          </a:p>
        </p:txBody>
      </p:sp>
      <p:cxnSp>
        <p:nvCxnSpPr>
          <p:cNvPr id="9" name="Connettore 1 8"/>
          <p:cNvCxnSpPr>
            <a:stCxn id="7" idx="1"/>
          </p:cNvCxnSpPr>
          <p:nvPr/>
        </p:nvCxnSpPr>
        <p:spPr>
          <a:xfrm flipH="1" flipV="1">
            <a:off x="3347864" y="3501008"/>
            <a:ext cx="576064" cy="1800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510" name="Picture 6" descr="Risultati immagini per cordone ombelicale PLACE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805" y="4005064"/>
            <a:ext cx="4287196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43808" y="188640"/>
            <a:ext cx="360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500" dirty="0"/>
              <a:t>GRAVIDANZA - GEMELLI</a:t>
            </a:r>
          </a:p>
        </p:txBody>
      </p:sp>
      <p:pic>
        <p:nvPicPr>
          <p:cNvPr id="22530" name="Picture 2" descr="Risultati immagini per gemelli monovulari e biovulari"/>
          <p:cNvPicPr>
            <a:picLocks noChangeAspect="1" noChangeArrowheads="1"/>
          </p:cNvPicPr>
          <p:nvPr/>
        </p:nvPicPr>
        <p:blipFill>
          <a:blip r:embed="rId2" cstate="print"/>
          <a:srcRect b="8241"/>
          <a:stretch>
            <a:fillRect/>
          </a:stretch>
        </p:blipFill>
        <p:spPr bwMode="auto">
          <a:xfrm>
            <a:off x="2267744" y="764704"/>
            <a:ext cx="4536504" cy="2984543"/>
          </a:xfrm>
          <a:prstGeom prst="rect">
            <a:avLst/>
          </a:prstGeom>
          <a:noFill/>
        </p:spPr>
      </p:pic>
      <p:pic>
        <p:nvPicPr>
          <p:cNvPr id="22532" name="Picture 4" descr="Risultati immagini per gemelli monovulari e biovulari"/>
          <p:cNvPicPr>
            <a:picLocks noChangeAspect="1" noChangeArrowheads="1"/>
          </p:cNvPicPr>
          <p:nvPr/>
        </p:nvPicPr>
        <p:blipFill>
          <a:blip r:embed="rId3" cstate="print"/>
          <a:srcRect l="70694"/>
          <a:stretch>
            <a:fillRect/>
          </a:stretch>
        </p:blipFill>
        <p:spPr bwMode="auto">
          <a:xfrm>
            <a:off x="2555776" y="3789040"/>
            <a:ext cx="1462708" cy="1714500"/>
          </a:xfrm>
          <a:prstGeom prst="rect">
            <a:avLst/>
          </a:prstGeom>
          <a:noFill/>
        </p:spPr>
      </p:pic>
      <p:pic>
        <p:nvPicPr>
          <p:cNvPr id="5" name="Picture 4" descr="Risultati immagini per gemelli monovulari e biovulari"/>
          <p:cNvPicPr>
            <a:picLocks noChangeAspect="1" noChangeArrowheads="1"/>
          </p:cNvPicPr>
          <p:nvPr/>
        </p:nvPicPr>
        <p:blipFill>
          <a:blip r:embed="rId3" cstate="print"/>
          <a:srcRect r="72588"/>
          <a:stretch>
            <a:fillRect/>
          </a:stretch>
        </p:blipFill>
        <p:spPr bwMode="auto">
          <a:xfrm>
            <a:off x="5076056" y="3789040"/>
            <a:ext cx="1368152" cy="1714500"/>
          </a:xfrm>
          <a:prstGeom prst="rect">
            <a:avLst/>
          </a:prstGeom>
          <a:noFill/>
        </p:spPr>
      </p:pic>
      <p:pic>
        <p:nvPicPr>
          <p:cNvPr id="22534" name="Picture 6" descr="Risultati immagini per gemelli monovula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941168"/>
            <a:ext cx="2279831" cy="1823865"/>
          </a:xfrm>
          <a:prstGeom prst="rect">
            <a:avLst/>
          </a:prstGeom>
          <a:noFill/>
        </p:spPr>
      </p:pic>
      <p:pic>
        <p:nvPicPr>
          <p:cNvPr id="22536" name="Picture 8" descr="Risultati immagini per fratell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085184"/>
            <a:ext cx="2709540" cy="1622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2195736" y="215642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/>
              <a:t>MALATTIE A TRASMISSIONE SESSUALE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43608" y="1484784"/>
            <a:ext cx="742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/>
              <a:t>Sono patologie che </a:t>
            </a:r>
            <a:r>
              <a:rPr lang="it-IT" u="sng"/>
              <a:t>si contraggono principalmente </a:t>
            </a:r>
            <a:r>
              <a:rPr lang="it-IT" u="sng" dirty="0"/>
              <a:t>attraverso rapporti sessuali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851920" y="2276872"/>
            <a:ext cx="80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CAUSE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2555776" y="2708920"/>
            <a:ext cx="151216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211960" y="270892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427984" y="2708920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907704" y="3645024"/>
            <a:ext cx="9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BATTERI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851920" y="364502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VIRUS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724128" y="3573016"/>
            <a:ext cx="19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FUNGHI/PARASSITI</a:t>
            </a:r>
          </a:p>
        </p:txBody>
      </p:sp>
      <p:cxnSp>
        <p:nvCxnSpPr>
          <p:cNvPr id="24" name="Connettore 2 23"/>
          <p:cNvCxnSpPr>
            <a:stCxn id="21" idx="2"/>
          </p:cNvCxnSpPr>
          <p:nvPr/>
        </p:nvCxnSpPr>
        <p:spPr>
          <a:xfrm flipH="1">
            <a:off x="3923928" y="4014356"/>
            <a:ext cx="304057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1" idx="2"/>
          </p:cNvCxnSpPr>
          <p:nvPr/>
        </p:nvCxnSpPr>
        <p:spPr>
          <a:xfrm>
            <a:off x="4227985" y="4014356"/>
            <a:ext cx="272007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5924127" y="4005064"/>
            <a:ext cx="304057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6228184" y="4005064"/>
            <a:ext cx="272007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2035695" y="4005064"/>
            <a:ext cx="304057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2339752" y="4005064"/>
            <a:ext cx="272007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1547664" y="4725144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Neisseria</a:t>
            </a:r>
            <a:endParaRPr lang="it-IT" sz="12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2339752" y="4725144"/>
            <a:ext cx="894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Treponema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662064" y="4725144"/>
            <a:ext cx="446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HPV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4382144" y="4725144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HIV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5436096" y="4725144"/>
            <a:ext cx="832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Chlamydia</a:t>
            </a:r>
            <a:endParaRPr lang="it-IT" sz="12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6300192" y="4725144"/>
            <a:ext cx="93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Trycomonas</a:t>
            </a:r>
            <a:endParaRPr lang="it-IT" sz="1200" dirty="0"/>
          </a:p>
        </p:txBody>
      </p:sp>
      <p:cxnSp>
        <p:nvCxnSpPr>
          <p:cNvPr id="40" name="Connettore 2 39"/>
          <p:cNvCxnSpPr/>
          <p:nvPr/>
        </p:nvCxnSpPr>
        <p:spPr>
          <a:xfrm>
            <a:off x="1907704" y="50131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1547664" y="551723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Sifilide</a:t>
            </a:r>
          </a:p>
        </p:txBody>
      </p:sp>
      <p:cxnSp>
        <p:nvCxnSpPr>
          <p:cNvPr id="44" name="Connettore 2 43"/>
          <p:cNvCxnSpPr/>
          <p:nvPr/>
        </p:nvCxnSpPr>
        <p:spPr>
          <a:xfrm>
            <a:off x="4644008" y="502232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4405934" y="5526376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AIDS</a:t>
            </a:r>
          </a:p>
        </p:txBody>
      </p:sp>
      <p:cxnSp>
        <p:nvCxnSpPr>
          <p:cNvPr id="46" name="Connettore 2 45"/>
          <p:cNvCxnSpPr/>
          <p:nvPr/>
        </p:nvCxnSpPr>
        <p:spPr>
          <a:xfrm>
            <a:off x="3873970" y="502232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3491880" y="55263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Tumore all’utero</a:t>
            </a:r>
          </a:p>
        </p:txBody>
      </p:sp>
      <p:pic>
        <p:nvPicPr>
          <p:cNvPr id="24578" name="Picture 2" descr="https://upload.wikimedia.org/wikipedia/commons/9/91/Treponema_pallidum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2059310" cy="1394383"/>
          </a:xfrm>
          <a:prstGeom prst="rect">
            <a:avLst/>
          </a:prstGeom>
          <a:noFill/>
        </p:spPr>
      </p:pic>
      <p:cxnSp>
        <p:nvCxnSpPr>
          <p:cNvPr id="48" name="Connettore 2 47"/>
          <p:cNvCxnSpPr/>
          <p:nvPr/>
        </p:nvCxnSpPr>
        <p:spPr>
          <a:xfrm>
            <a:off x="2771800" y="50131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2339752" y="5517232"/>
            <a:ext cx="88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Gonorrea</a:t>
            </a:r>
          </a:p>
        </p:txBody>
      </p:sp>
      <p:pic>
        <p:nvPicPr>
          <p:cNvPr id="24580" name="Picture 4" descr="Risultati immagini per trichomo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365104"/>
            <a:ext cx="1711077" cy="1102695"/>
          </a:xfrm>
          <a:prstGeom prst="rect">
            <a:avLst/>
          </a:prstGeom>
          <a:noFill/>
        </p:spPr>
      </p:pic>
      <p:cxnSp>
        <p:nvCxnSpPr>
          <p:cNvPr id="51" name="Connettore 2 50"/>
          <p:cNvCxnSpPr/>
          <p:nvPr/>
        </p:nvCxnSpPr>
        <p:spPr>
          <a:xfrm>
            <a:off x="6876256" y="502232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6372200" y="5526376"/>
            <a:ext cx="110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Tricomoniasi</a:t>
            </a:r>
          </a:p>
        </p:txBody>
      </p:sp>
      <p:cxnSp>
        <p:nvCxnSpPr>
          <p:cNvPr id="53" name="Connettore 2 52"/>
          <p:cNvCxnSpPr/>
          <p:nvPr/>
        </p:nvCxnSpPr>
        <p:spPr>
          <a:xfrm>
            <a:off x="5868144" y="502232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5508104" y="551723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Clamidia</a:t>
            </a:r>
            <a:endParaRPr lang="it-IT" sz="14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899592" y="6488668"/>
            <a:ext cx="110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NESSUNA</a:t>
            </a:r>
          </a:p>
        </p:txBody>
      </p:sp>
      <p:sp>
        <p:nvSpPr>
          <p:cNvPr id="58" name="Freccia a destra 57"/>
          <p:cNvSpPr/>
          <p:nvPr/>
        </p:nvSpPr>
        <p:spPr>
          <a:xfrm>
            <a:off x="3419872" y="622802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/>
          <p:cNvSpPr txBox="1"/>
          <p:nvPr/>
        </p:nvSpPr>
        <p:spPr>
          <a:xfrm>
            <a:off x="4346832" y="6228020"/>
            <a:ext cx="33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L’arma migliore è la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PREVENZIONE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107504" y="6165304"/>
            <a:ext cx="67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  <a:r>
              <a:rPr lang="it-IT" dirty="0"/>
              <a:t>:</a:t>
            </a:r>
          </a:p>
        </p:txBody>
      </p:sp>
      <p:cxnSp>
        <p:nvCxnSpPr>
          <p:cNvPr id="61" name="Connettore 2 60"/>
          <p:cNvCxnSpPr/>
          <p:nvPr/>
        </p:nvCxnSpPr>
        <p:spPr>
          <a:xfrm>
            <a:off x="755576" y="6453336"/>
            <a:ext cx="216025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 flipV="1">
            <a:off x="755576" y="616530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899592" y="5958424"/>
            <a:ext cx="236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Farmaci (antibiotici,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  <p:bldP spid="31" grpId="0"/>
      <p:bldP spid="34" grpId="0"/>
      <p:bldP spid="35" grpId="0"/>
      <p:bldP spid="36" grpId="0"/>
      <p:bldP spid="37" grpId="0"/>
      <p:bldP spid="38" grpId="0"/>
      <p:bldP spid="41" grpId="0"/>
      <p:bldP spid="45" grpId="0"/>
      <p:bldP spid="47" grpId="0"/>
      <p:bldP spid="49" grpId="0"/>
      <p:bldP spid="52" grpId="0"/>
      <p:bldP spid="54" grpId="0"/>
      <p:bldP spid="57" grpId="0"/>
      <p:bldP spid="58" grpId="0" animBg="1"/>
      <p:bldP spid="59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11760" y="215642"/>
            <a:ext cx="5040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/>
              <a:t>MALATTIE A TRASMISSIONE SESSUALE- AIDS</a:t>
            </a:r>
          </a:p>
        </p:txBody>
      </p:sp>
      <p:pic>
        <p:nvPicPr>
          <p:cNvPr id="1028" name="Picture 4" descr="Risultati immagini per aids vi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779912" cy="333068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23528" y="620688"/>
            <a:ext cx="22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Meccanismo d’azione</a:t>
            </a:r>
            <a:r>
              <a:rPr lang="it-IT" dirty="0"/>
              <a:t>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95328" y="43651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Trasmissione</a:t>
            </a:r>
            <a:r>
              <a:rPr lang="it-IT" dirty="0"/>
              <a:t>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6237312"/>
            <a:ext cx="110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NESSUNA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1547664" y="6093296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483768" y="6093296"/>
            <a:ext cx="31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L’unica arma è la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PREVENZIONE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95328" y="465313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rapporti sessuali non protetti con persone affette da AIDS;</a:t>
            </a:r>
          </a:p>
          <a:p>
            <a:pPr>
              <a:buFontTx/>
              <a:buChar char="-"/>
            </a:pPr>
            <a:r>
              <a:rPr lang="it-IT" dirty="0"/>
              <a:t> contatto tra il proprio sangue e materiali contaminati: siringhe, forbici, rasoi, …</a:t>
            </a:r>
          </a:p>
          <a:p>
            <a:pPr>
              <a:buFontTx/>
              <a:buChar char="-"/>
            </a:pPr>
            <a:r>
              <a:rPr lang="it-IT" dirty="0"/>
              <a:t> trasfusioni con sangue o strumenti infetti o non sterilizzati.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81177" y="5949280"/>
            <a:ext cx="67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</a:t>
            </a:r>
            <a:r>
              <a:rPr lang="it-IT" dirty="0"/>
              <a:t>: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95536" y="5877272"/>
            <a:ext cx="1080120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91880" y="215642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/>
              <a:t>ABORTO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1403484"/>
            <a:ext cx="512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“Interruzione spontanea o volontaria di gravidanza”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3968" y="4941168"/>
            <a:ext cx="447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/>
              <a:t>In Italia è legale fino alla 12esima settimana di gravidanza.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2555776" y="1844824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50960" y="3140968"/>
            <a:ext cx="4443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Interruzione dello sviluppo embrionale/fetale</a:t>
            </a:r>
          </a:p>
          <a:p>
            <a:pPr algn="ctr"/>
            <a:r>
              <a:rPr lang="it-IT" dirty="0"/>
              <a:t>e</a:t>
            </a:r>
          </a:p>
          <a:p>
            <a:pPr algn="ctr"/>
            <a:r>
              <a:rPr lang="it-IT" dirty="0"/>
              <a:t>rimozione dell’embrione/feto dall’utero.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228184" y="314096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Eseguito per via farmacologica o chirurgica.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4860032" y="357301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2555776" y="414908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547664" y="4797152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Eseguito per ragioni mediche, pericolo per la salute della madre, volontà della madre.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211960" y="5805264"/>
            <a:ext cx="471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Conseguenze psicologiche e fisiche per la madre.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403648" y="6381328"/>
            <a:ext cx="746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Il feto può sopravvivere all’aborto: il medico avrà il dovere di cerare di salvarlo.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764704"/>
            <a:ext cx="36840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/>
              <a:t>APPARATO RIPRODUTTORE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04048" y="1412776"/>
            <a:ext cx="33369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/>
              <a:t>BIOLOGIA MOLECOLARE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436096" y="4221088"/>
            <a:ext cx="15007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/>
              <a:t>GENETICA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4221088"/>
            <a:ext cx="242579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/>
              <a:t>EVOLUZIONISMO</a:t>
            </a:r>
          </a:p>
        </p:txBody>
      </p:sp>
      <p:pic>
        <p:nvPicPr>
          <p:cNvPr id="1026" name="Picture 2" descr="apparato riproduttore"/>
          <p:cNvPicPr>
            <a:picLocks noChangeAspect="1" noChangeArrowheads="1"/>
          </p:cNvPicPr>
          <p:nvPr/>
        </p:nvPicPr>
        <p:blipFill>
          <a:blip r:embed="rId2" cstate="print"/>
          <a:srcRect r="41033"/>
          <a:stretch>
            <a:fillRect/>
          </a:stretch>
        </p:blipFill>
        <p:spPr bwMode="auto">
          <a:xfrm>
            <a:off x="251520" y="1268760"/>
            <a:ext cx="1728192" cy="1414797"/>
          </a:xfrm>
          <a:prstGeom prst="rect">
            <a:avLst/>
          </a:prstGeom>
          <a:noFill/>
        </p:spPr>
      </p:pic>
      <p:pic>
        <p:nvPicPr>
          <p:cNvPr id="1028" name="Picture 4" descr="apparato riproduttore"/>
          <p:cNvPicPr>
            <a:picLocks noChangeAspect="1" noChangeArrowheads="1"/>
          </p:cNvPicPr>
          <p:nvPr/>
        </p:nvPicPr>
        <p:blipFill>
          <a:blip r:embed="rId3" cstate="print"/>
          <a:srcRect l="40167" b="3198"/>
          <a:stretch>
            <a:fillRect/>
          </a:stretch>
        </p:blipFill>
        <p:spPr bwMode="auto">
          <a:xfrm>
            <a:off x="1979712" y="1268760"/>
            <a:ext cx="1608783" cy="1371261"/>
          </a:xfrm>
          <a:prstGeom prst="rect">
            <a:avLst/>
          </a:prstGeom>
          <a:noFill/>
        </p:spPr>
      </p:pic>
      <p:pic>
        <p:nvPicPr>
          <p:cNvPr id="1030" name="Picture 6" descr="Dna (Deoxyribonucleic Acid; DNA, Double-Stranded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0248" y="1916832"/>
            <a:ext cx="2863752" cy="1768367"/>
          </a:xfrm>
          <a:prstGeom prst="rect">
            <a:avLst/>
          </a:prstGeom>
          <a:noFill/>
        </p:spPr>
      </p:pic>
      <p:pic>
        <p:nvPicPr>
          <p:cNvPr id="1032" name="Picture 8" descr="Risultati immagini per genetica"/>
          <p:cNvPicPr>
            <a:picLocks noChangeAspect="1" noChangeArrowheads="1"/>
          </p:cNvPicPr>
          <p:nvPr/>
        </p:nvPicPr>
        <p:blipFill>
          <a:blip r:embed="rId5" cstate="print"/>
          <a:srcRect t="17419"/>
          <a:stretch>
            <a:fillRect/>
          </a:stretch>
        </p:blipFill>
        <p:spPr bwMode="auto">
          <a:xfrm>
            <a:off x="6012160" y="4725144"/>
            <a:ext cx="3001913" cy="1277778"/>
          </a:xfrm>
          <a:prstGeom prst="rect">
            <a:avLst/>
          </a:prstGeom>
          <a:noFill/>
        </p:spPr>
      </p:pic>
      <p:pic>
        <p:nvPicPr>
          <p:cNvPr id="1034" name="Picture 10" descr="Risultati immagini per evoluzi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869160"/>
            <a:ext cx="1749574" cy="1579616"/>
          </a:xfrm>
          <a:prstGeom prst="rect">
            <a:avLst/>
          </a:prstGeom>
          <a:noFill/>
        </p:spPr>
      </p:pic>
      <p:pic>
        <p:nvPicPr>
          <p:cNvPr id="1036" name="Picture 12" descr="Risultati immagini per evoluzi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797152"/>
            <a:ext cx="2638600" cy="1743125"/>
          </a:xfrm>
          <a:prstGeom prst="rect">
            <a:avLst/>
          </a:prstGeom>
          <a:noFill/>
        </p:spPr>
      </p:pic>
      <p:cxnSp>
        <p:nvCxnSpPr>
          <p:cNvPr id="15" name="Connettore 2 14"/>
          <p:cNvCxnSpPr/>
          <p:nvPr/>
        </p:nvCxnSpPr>
        <p:spPr>
          <a:xfrm>
            <a:off x="3635896" y="1268760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580112" y="2060848"/>
            <a:ext cx="216024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6" idx="1"/>
          </p:cNvCxnSpPr>
          <p:nvPr/>
        </p:nvCxnSpPr>
        <p:spPr>
          <a:xfrm flipH="1">
            <a:off x="3851920" y="4459615"/>
            <a:ext cx="1584176" cy="495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>
            <a:extLst>
              <a:ext uri="{FF2B5EF4-FFF2-40B4-BE49-F238E27FC236}">
                <a16:creationId xmlns:a16="http://schemas.microsoft.com/office/drawing/2014/main" id="{7040FA37-AFDB-4D21-A74D-F76A7F7F0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575050"/>
            <a:ext cx="204152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3315" name="Group 3">
            <a:extLst>
              <a:ext uri="{FF2B5EF4-FFF2-40B4-BE49-F238E27FC236}">
                <a16:creationId xmlns:a16="http://schemas.microsoft.com/office/drawing/2014/main" id="{7350ACCF-AF67-4E64-AC31-1E55EFDF4727}"/>
              </a:ext>
            </a:extLst>
          </p:cNvPr>
          <p:cNvGrpSpPr>
            <a:grpSpLocks/>
          </p:cNvGrpSpPr>
          <p:nvPr/>
        </p:nvGrpSpPr>
        <p:grpSpPr bwMode="auto">
          <a:xfrm>
            <a:off x="2028825" y="3132138"/>
            <a:ext cx="2598738" cy="2219325"/>
            <a:chOff x="1446" y="1991"/>
            <a:chExt cx="1637" cy="1398"/>
          </a:xfrm>
        </p:grpSpPr>
        <p:sp>
          <p:nvSpPr>
            <p:cNvPr id="13316" name="Line 4">
              <a:extLst>
                <a:ext uri="{FF2B5EF4-FFF2-40B4-BE49-F238E27FC236}">
                  <a16:creationId xmlns:a16="http://schemas.microsoft.com/office/drawing/2014/main" id="{B0983A44-7364-49F5-8ACB-0536471E5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6" y="2268"/>
              <a:ext cx="1350" cy="100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17" name="Line 5">
              <a:extLst>
                <a:ext uri="{FF2B5EF4-FFF2-40B4-BE49-F238E27FC236}">
                  <a16:creationId xmlns:a16="http://schemas.microsoft.com/office/drawing/2014/main" id="{01C90301-44C3-47A2-AA58-9EFBD09E4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6" y="3273"/>
              <a:ext cx="0" cy="11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18" name="Line 6">
              <a:extLst>
                <a:ext uri="{FF2B5EF4-FFF2-40B4-BE49-F238E27FC236}">
                  <a16:creationId xmlns:a16="http://schemas.microsoft.com/office/drawing/2014/main" id="{C17C5CD9-B407-4C08-8D0D-66E747FB5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3213"/>
              <a:ext cx="294" cy="176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19" name="Line 7">
              <a:extLst>
                <a:ext uri="{FF2B5EF4-FFF2-40B4-BE49-F238E27FC236}">
                  <a16:creationId xmlns:a16="http://schemas.microsoft.com/office/drawing/2014/main" id="{A5B296D6-524C-4E69-B9CB-B473419BB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00" y="2943"/>
              <a:ext cx="276" cy="274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0" name="Line 8">
              <a:extLst>
                <a:ext uri="{FF2B5EF4-FFF2-40B4-BE49-F238E27FC236}">
                  <a16:creationId xmlns:a16="http://schemas.microsoft.com/office/drawing/2014/main" id="{F27E9584-EB6C-4D6B-A549-7FB3AD466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6" y="2939"/>
              <a:ext cx="0" cy="7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1" name="Line 9">
              <a:extLst>
                <a:ext uri="{FF2B5EF4-FFF2-40B4-BE49-F238E27FC236}">
                  <a16:creationId xmlns:a16="http://schemas.microsoft.com/office/drawing/2014/main" id="{00E158C3-8891-4EDD-BBAA-DEBAE3553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54" y="1991"/>
              <a:ext cx="1342" cy="101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322" name="Line 10">
            <a:extLst>
              <a:ext uri="{FF2B5EF4-FFF2-40B4-BE49-F238E27FC236}">
                <a16:creationId xmlns:a16="http://schemas.microsoft.com/office/drawing/2014/main" id="{059A3F72-E45D-47C4-BEDF-69D6218AA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1525" y="3132138"/>
            <a:ext cx="1243013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0989AE73-1FDC-4BC4-8779-1BAF33D63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625" y="3149600"/>
            <a:ext cx="1728788" cy="128587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3660C662-A6A9-43DD-AA85-2CC2D2862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8413" y="4435475"/>
            <a:ext cx="0" cy="177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686A7484-5EE5-41CF-A14A-227FC0116D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0" y="4340225"/>
            <a:ext cx="466725" cy="279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B27203E3-66A4-4A66-B0FA-AD0EAE9CA4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84763" y="3911600"/>
            <a:ext cx="438150" cy="43497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368A1485-30ED-4618-9291-EB91C48E8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8413" y="3905250"/>
            <a:ext cx="0" cy="12223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3A72E0E4-0DDB-4A4D-B39C-328FB178CA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14700" y="2678113"/>
            <a:ext cx="1763713" cy="133667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C81C18D5-928B-4E49-8EFC-CBC9B5546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5813" y="2684463"/>
            <a:ext cx="1112837" cy="82867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517C6795-813E-4534-8A72-141B3DDDE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8650" y="3513138"/>
            <a:ext cx="0" cy="177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F3D56BD3-802B-48CA-A569-FE47475CE3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7538" y="3417888"/>
            <a:ext cx="466725" cy="279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32" name="Line 20">
            <a:extLst>
              <a:ext uri="{FF2B5EF4-FFF2-40B4-BE49-F238E27FC236}">
                <a16:creationId xmlns:a16="http://schemas.microsoft.com/office/drawing/2014/main" id="{EFB901AD-28B3-40C5-AA1D-3F82599431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2989263"/>
            <a:ext cx="438150" cy="43497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A425BF2B-2435-4C73-A077-7F097E039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8650" y="2982913"/>
            <a:ext cx="0" cy="122237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D64F12A5-B796-4303-A441-82A2B89E1D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9788" y="2290763"/>
            <a:ext cx="1058862" cy="801687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35" name="Line 23">
            <a:extLst>
              <a:ext uri="{FF2B5EF4-FFF2-40B4-BE49-F238E27FC236}">
                <a16:creationId xmlns:a16="http://schemas.microsoft.com/office/drawing/2014/main" id="{2AA32A01-F908-42F2-A9FC-14070287A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5813" y="3149600"/>
            <a:ext cx="130175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43CF9D9C-E118-4427-8CCE-C2ABD2557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8988" y="2686050"/>
            <a:ext cx="1281112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706E865E-31B4-4358-BA76-F84D4B339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" y="1930400"/>
            <a:ext cx="655955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38" name="Line 26">
            <a:extLst>
              <a:ext uri="{FF2B5EF4-FFF2-40B4-BE49-F238E27FC236}">
                <a16:creationId xmlns:a16="http://schemas.microsoft.com/office/drawing/2014/main" id="{DBB33718-7742-4F14-A78C-296561923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8838" y="2293938"/>
            <a:ext cx="188595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39" name="Line 27">
            <a:extLst>
              <a:ext uri="{FF2B5EF4-FFF2-40B4-BE49-F238E27FC236}">
                <a16:creationId xmlns:a16="http://schemas.microsoft.com/office/drawing/2014/main" id="{0C0ED2EC-29D1-4339-A6D8-BE6570C95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2279650"/>
            <a:ext cx="0" cy="11588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40" name="Line 28">
            <a:extLst>
              <a:ext uri="{FF2B5EF4-FFF2-40B4-BE49-F238E27FC236}">
                <a16:creationId xmlns:a16="http://schemas.microsoft.com/office/drawing/2014/main" id="{9CF0D137-0D10-421E-8A8D-E31B43595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5425" y="1822450"/>
            <a:ext cx="0" cy="11588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41" name="Line 29">
            <a:extLst>
              <a:ext uri="{FF2B5EF4-FFF2-40B4-BE49-F238E27FC236}">
                <a16:creationId xmlns:a16="http://schemas.microsoft.com/office/drawing/2014/main" id="{6F85689A-70F5-4A85-B2D6-D03AF97F1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9075" y="1814513"/>
            <a:ext cx="285750" cy="2857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42" name="Line 30">
            <a:extLst>
              <a:ext uri="{FF2B5EF4-FFF2-40B4-BE49-F238E27FC236}">
                <a16:creationId xmlns:a16="http://schemas.microsoft.com/office/drawing/2014/main" id="{54E1FE4A-0DE7-40D3-8571-EE82DE6A46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4788" y="2095500"/>
            <a:ext cx="285750" cy="2857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43" name="Text Box 31">
            <a:extLst>
              <a:ext uri="{FF2B5EF4-FFF2-40B4-BE49-F238E27FC236}">
                <a16:creationId xmlns:a16="http://schemas.microsoft.com/office/drawing/2014/main" id="{9B4F10E5-543C-4C10-B83A-A55F67615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2393950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00CCFF"/>
                </a:solidFill>
                <a:latin typeface="Times New Roman" panose="02020603050405020304" pitchFamily="18" charset="0"/>
              </a:rPr>
              <a:t>Energia  netta</a:t>
            </a:r>
          </a:p>
        </p:txBody>
      </p:sp>
      <p:sp>
        <p:nvSpPr>
          <p:cNvPr id="13344" name="Rectangle 32">
            <a:extLst>
              <a:ext uri="{FF2B5EF4-FFF2-40B4-BE49-F238E27FC236}">
                <a16:creationId xmlns:a16="http://schemas.microsoft.com/office/drawing/2014/main" id="{3883AA5B-495F-4D36-8A82-F64917B148D7}"/>
              </a:ext>
            </a:extLst>
          </p:cNvPr>
          <p:cNvSpPr>
            <a:spLocks noChangeArrowheads="1"/>
          </p:cNvSpPr>
          <p:nvPr/>
        </p:nvSpPr>
        <p:spPr bwMode="auto">
          <a:xfrm rot="2224647">
            <a:off x="1457325" y="3756025"/>
            <a:ext cx="2946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200">
                <a:solidFill>
                  <a:srgbClr val="FF00FF"/>
                </a:solidFill>
                <a:latin typeface="Times New Roman" panose="02020603050405020304" pitchFamily="18" charset="0"/>
              </a:rPr>
              <a:t>Metabolismo  di  routine</a:t>
            </a:r>
          </a:p>
        </p:txBody>
      </p:sp>
      <p:sp>
        <p:nvSpPr>
          <p:cNvPr id="13345" name="Rectangle 33">
            <a:extLst>
              <a:ext uri="{FF2B5EF4-FFF2-40B4-BE49-F238E27FC236}">
                <a16:creationId xmlns:a16="http://schemas.microsoft.com/office/drawing/2014/main" id="{AA5B69C7-888B-4586-9FF0-CB6478110FF3}"/>
              </a:ext>
            </a:extLst>
          </p:cNvPr>
          <p:cNvSpPr>
            <a:spLocks noChangeArrowheads="1"/>
          </p:cNvSpPr>
          <p:nvPr/>
        </p:nvSpPr>
        <p:spPr bwMode="auto">
          <a:xfrm rot="2205374">
            <a:off x="2525713" y="3114675"/>
            <a:ext cx="28209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200">
                <a:solidFill>
                  <a:srgbClr val="FF00FF"/>
                </a:solidFill>
                <a:latin typeface="Times New Roman" panose="02020603050405020304" pitchFamily="18" charset="0"/>
              </a:rPr>
              <a:t>Metabolismo  di  difesa</a:t>
            </a:r>
          </a:p>
        </p:txBody>
      </p:sp>
      <p:sp>
        <p:nvSpPr>
          <p:cNvPr id="13346" name="Rectangle 34">
            <a:extLst>
              <a:ext uri="{FF2B5EF4-FFF2-40B4-BE49-F238E27FC236}">
                <a16:creationId xmlns:a16="http://schemas.microsoft.com/office/drawing/2014/main" id="{230D7703-48A1-4938-9C3D-BA4CBF7C587A}"/>
              </a:ext>
            </a:extLst>
          </p:cNvPr>
          <p:cNvSpPr>
            <a:spLocks noChangeArrowheads="1"/>
          </p:cNvSpPr>
          <p:nvPr/>
        </p:nvSpPr>
        <p:spPr bwMode="auto">
          <a:xfrm rot="2233126">
            <a:off x="4640263" y="26797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200">
                <a:solidFill>
                  <a:srgbClr val="FF00FF"/>
                </a:solidFill>
                <a:latin typeface="Times New Roman" panose="02020603050405020304" pitchFamily="18" charset="0"/>
              </a:rPr>
              <a:t>Crescita</a:t>
            </a:r>
          </a:p>
        </p:txBody>
      </p:sp>
      <p:sp>
        <p:nvSpPr>
          <p:cNvPr id="13347" name="Text Box 35">
            <a:extLst>
              <a:ext uri="{FF2B5EF4-FFF2-40B4-BE49-F238E27FC236}">
                <a16:creationId xmlns:a16="http://schemas.microsoft.com/office/drawing/2014/main" id="{60F44382-9F78-4314-88AB-09544FE9F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1887538"/>
            <a:ext cx="17049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200">
                <a:solidFill>
                  <a:srgbClr val="FF00FF"/>
                </a:solidFill>
                <a:latin typeface="Times New Roman" panose="02020603050405020304" pitchFamily="18" charset="0"/>
              </a:rPr>
              <a:t>Riproduzione</a:t>
            </a:r>
          </a:p>
        </p:txBody>
      </p:sp>
      <p:sp>
        <p:nvSpPr>
          <p:cNvPr id="13348" name="AutoShape 36">
            <a:extLst>
              <a:ext uri="{FF2B5EF4-FFF2-40B4-BE49-F238E27FC236}">
                <a16:creationId xmlns:a16="http://schemas.microsoft.com/office/drawing/2014/main" id="{D05276F6-89C3-4781-AEB1-CBA2FC7D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2903538"/>
            <a:ext cx="1117600" cy="188912"/>
          </a:xfrm>
          <a:prstGeom prst="rightArrow">
            <a:avLst>
              <a:gd name="adj1" fmla="val 50000"/>
              <a:gd name="adj2" fmla="val 147900"/>
            </a:avLst>
          </a:prstGeom>
          <a:solidFill>
            <a:schemeClr val="accent1"/>
          </a:solidFill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49" name="Rectangle 37">
            <a:extLst>
              <a:ext uri="{FF2B5EF4-FFF2-40B4-BE49-F238E27FC236}">
                <a16:creationId xmlns:a16="http://schemas.microsoft.com/office/drawing/2014/main" id="{6BE7CC99-5C4D-4D97-9717-4308198F1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806700"/>
            <a:ext cx="2338388" cy="790575"/>
          </a:xfrm>
          <a:prstGeom prst="rect">
            <a:avLst/>
          </a:prstGeom>
          <a:solidFill>
            <a:schemeClr val="tx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  <a:t>Sviluppo corporeo</a:t>
            </a:r>
          </a:p>
          <a:p>
            <a: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  <a:t>Accumulo di adipe</a:t>
            </a:r>
          </a:p>
        </p:txBody>
      </p:sp>
      <p:sp>
        <p:nvSpPr>
          <p:cNvPr id="13350" name="Rectangle 38">
            <a:extLst>
              <a:ext uri="{FF2B5EF4-FFF2-40B4-BE49-F238E27FC236}">
                <a16:creationId xmlns:a16="http://schemas.microsoft.com/office/drawing/2014/main" id="{9A398516-5DE6-4B22-852C-C679EA496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3792538"/>
            <a:ext cx="3314700" cy="1460500"/>
          </a:xfrm>
          <a:prstGeom prst="rect">
            <a:avLst/>
          </a:prstGeom>
          <a:solidFill>
            <a:schemeClr val="tx1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  <a:t>Compensazione  fisiologica</a:t>
            </a:r>
          </a:p>
          <a:p>
            <a: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  <a:t>Reazione di stress</a:t>
            </a:r>
          </a:p>
          <a:p>
            <a: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  <a:t>Risposta immunitaria</a:t>
            </a:r>
            <a:b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  <a:t>Detossificazione</a:t>
            </a:r>
          </a:p>
        </p:txBody>
      </p:sp>
      <p:sp>
        <p:nvSpPr>
          <p:cNvPr id="13351" name="Rectangle 39">
            <a:extLst>
              <a:ext uri="{FF2B5EF4-FFF2-40B4-BE49-F238E27FC236}">
                <a16:creationId xmlns:a16="http://schemas.microsoft.com/office/drawing/2014/main" id="{E4235FAC-E2D6-4DE7-BB3A-B64E24B6F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5421313"/>
            <a:ext cx="2701925" cy="790575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  <a:t>Metabolismo standard</a:t>
            </a:r>
          </a:p>
          <a:p>
            <a: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  <a:t>Attività spontanea</a:t>
            </a:r>
          </a:p>
        </p:txBody>
      </p:sp>
      <p:sp>
        <p:nvSpPr>
          <p:cNvPr id="13352" name="Rectangle 40">
            <a:extLst>
              <a:ext uri="{FF2B5EF4-FFF2-40B4-BE49-F238E27FC236}">
                <a16:creationId xmlns:a16="http://schemas.microsoft.com/office/drawing/2014/main" id="{92EF9998-CCAA-452C-BCC8-B212EC57D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1489075"/>
            <a:ext cx="1981200" cy="1125538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  <a:t>Gametogenesi</a:t>
            </a:r>
          </a:p>
          <a:p>
            <a: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  <a:t>Accoppiamento</a:t>
            </a:r>
          </a:p>
          <a:p>
            <a:r>
              <a:rPr lang="it-IT" altLang="it-IT" sz="2200">
                <a:solidFill>
                  <a:srgbClr val="FFFF00"/>
                </a:solidFill>
                <a:latin typeface="Times New Roman" panose="02020603050405020304" pitchFamily="18" charset="0"/>
              </a:rPr>
              <a:t>Cure parentali</a:t>
            </a:r>
          </a:p>
        </p:txBody>
      </p:sp>
      <p:sp>
        <p:nvSpPr>
          <p:cNvPr id="13353" name="Rectangle 41">
            <a:extLst>
              <a:ext uri="{FF2B5EF4-FFF2-40B4-BE49-F238E27FC236}">
                <a16:creationId xmlns:a16="http://schemas.microsoft.com/office/drawing/2014/main" id="{672E9A9B-6A1B-4547-A433-BBCAC306A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614363"/>
            <a:ext cx="758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>
                <a:solidFill>
                  <a:srgbClr val="FFFF00"/>
                </a:solidFill>
                <a:latin typeface="Times New Roman" panose="02020603050405020304" pitchFamily="18" charset="0"/>
              </a:rPr>
              <a:t>RIPARTIZIONE  ENERGETICA  IN  UN  VERTEBRATO</a:t>
            </a:r>
          </a:p>
        </p:txBody>
      </p:sp>
      <p:sp>
        <p:nvSpPr>
          <p:cNvPr id="13354" name="Text Box 42">
            <a:extLst>
              <a:ext uri="{FF2B5EF4-FFF2-40B4-BE49-F238E27FC236}">
                <a16:creationId xmlns:a16="http://schemas.microsoft.com/office/drawing/2014/main" id="{C5C2016D-3BFA-43A7-AFD1-E337F81FD11B}"/>
              </a:ext>
            </a:extLst>
          </p:cNvPr>
          <p:cNvSpPr txBox="1">
            <a:spLocks noChangeArrowheads="1"/>
          </p:cNvSpPr>
          <p:nvPr/>
        </p:nvSpPr>
        <p:spPr bwMode="auto">
          <a:xfrm rot="2160461">
            <a:off x="1816100" y="4338638"/>
            <a:ext cx="2154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>
                <a:solidFill>
                  <a:schemeClr val="bg1"/>
                </a:solidFill>
                <a:latin typeface="Times New Roman" panose="02020603050405020304" pitchFamily="18" charset="0"/>
              </a:rPr>
              <a:t>Primario  obbligato</a:t>
            </a:r>
          </a:p>
        </p:txBody>
      </p:sp>
      <p:sp>
        <p:nvSpPr>
          <p:cNvPr id="13355" name="Rectangle 43">
            <a:extLst>
              <a:ext uri="{FF2B5EF4-FFF2-40B4-BE49-F238E27FC236}">
                <a16:creationId xmlns:a16="http://schemas.microsoft.com/office/drawing/2014/main" id="{C32485FB-7E66-47BC-9F63-4D32DF7EFF45}"/>
              </a:ext>
            </a:extLst>
          </p:cNvPr>
          <p:cNvSpPr>
            <a:spLocks noChangeArrowheads="1"/>
          </p:cNvSpPr>
          <p:nvPr/>
        </p:nvSpPr>
        <p:spPr bwMode="auto">
          <a:xfrm rot="2188249">
            <a:off x="2982913" y="3741738"/>
            <a:ext cx="208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>
                <a:solidFill>
                  <a:schemeClr val="bg1"/>
                </a:solidFill>
                <a:latin typeface="Times New Roman" panose="02020603050405020304" pitchFamily="18" charset="0"/>
              </a:rPr>
              <a:t>Primario  variabile</a:t>
            </a:r>
          </a:p>
        </p:txBody>
      </p:sp>
      <p:sp>
        <p:nvSpPr>
          <p:cNvPr id="13356" name="Rectangle 44">
            <a:extLst>
              <a:ext uri="{FF2B5EF4-FFF2-40B4-BE49-F238E27FC236}">
                <a16:creationId xmlns:a16="http://schemas.microsoft.com/office/drawing/2014/main" id="{963E7816-F757-4078-85F9-D3F2B87373BF}"/>
              </a:ext>
            </a:extLst>
          </p:cNvPr>
          <p:cNvSpPr>
            <a:spLocks noChangeArrowheads="1"/>
          </p:cNvSpPr>
          <p:nvPr/>
        </p:nvSpPr>
        <p:spPr bwMode="auto">
          <a:xfrm rot="2113893">
            <a:off x="4498975" y="3035300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>
                <a:solidFill>
                  <a:schemeClr val="bg1"/>
                </a:solidFill>
                <a:latin typeface="Times New Roman" panose="02020603050405020304" pitchFamily="18" charset="0"/>
              </a:rPr>
              <a:t>Surplus</a:t>
            </a:r>
          </a:p>
        </p:txBody>
      </p:sp>
      <p:sp>
        <p:nvSpPr>
          <p:cNvPr id="13357" name="Rectangle 45">
            <a:extLst>
              <a:ext uri="{FF2B5EF4-FFF2-40B4-BE49-F238E27FC236}">
                <a16:creationId xmlns:a16="http://schemas.microsoft.com/office/drawing/2014/main" id="{D2CF43D5-C645-4560-8CA8-2CBDE32C2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563" y="1416050"/>
            <a:ext cx="901700" cy="3968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prstShdw prst="shdw17" dist="17961" dir="2700000">
              <a:srgbClr val="CC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Fitness</a:t>
            </a:r>
          </a:p>
        </p:txBody>
      </p:sp>
      <p:sp>
        <p:nvSpPr>
          <p:cNvPr id="13358" name="Rectangle 46">
            <a:extLst>
              <a:ext uri="{FF2B5EF4-FFF2-40B4-BE49-F238E27FC236}">
                <a16:creationId xmlns:a16="http://schemas.microsoft.com/office/drawing/2014/main" id="{E965235D-302D-4288-B5D1-68A2E204D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2287588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>
                <a:solidFill>
                  <a:schemeClr val="bg1"/>
                </a:solidFill>
                <a:latin typeface="Times New Roman" panose="02020603050405020304" pitchFamily="18" charset="0"/>
              </a:rPr>
              <a:t>Surplus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55776" y="332656"/>
            <a:ext cx="36840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/>
              <a:t>APPARATO RIPRODUTTORE</a:t>
            </a:r>
          </a:p>
        </p:txBody>
      </p:sp>
      <p:pic>
        <p:nvPicPr>
          <p:cNvPr id="15362" name="Picture 2" descr="C:\Users\Claudio\Desktop\Apparato riproduttore\caratteri sessuali seconda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098505" cy="4885275"/>
          </a:xfrm>
          <a:prstGeom prst="rect">
            <a:avLst/>
          </a:prstGeom>
          <a:noFill/>
        </p:spPr>
      </p:pic>
      <p:pic>
        <p:nvPicPr>
          <p:cNvPr id="17" name="Picture 4" descr="Risultati immagini per cellula uovo"/>
          <p:cNvPicPr>
            <a:picLocks noChangeAspect="1" noChangeArrowheads="1"/>
          </p:cNvPicPr>
          <p:nvPr/>
        </p:nvPicPr>
        <p:blipFill>
          <a:blip r:embed="rId3" cstate="print"/>
          <a:srcRect l="37500" t="15000"/>
          <a:stretch>
            <a:fillRect/>
          </a:stretch>
        </p:blipFill>
        <p:spPr bwMode="auto">
          <a:xfrm>
            <a:off x="179512" y="4221088"/>
            <a:ext cx="1800200" cy="2448272"/>
          </a:xfrm>
          <a:prstGeom prst="rect">
            <a:avLst/>
          </a:prstGeom>
          <a:noFill/>
        </p:spPr>
      </p:pic>
      <p:pic>
        <p:nvPicPr>
          <p:cNvPr id="19" name="Picture 4" descr="Risultati immagini per cellula uovo"/>
          <p:cNvPicPr>
            <a:picLocks noChangeAspect="1" noChangeArrowheads="1"/>
          </p:cNvPicPr>
          <p:nvPr/>
        </p:nvPicPr>
        <p:blipFill>
          <a:blip r:embed="rId3" cstate="print"/>
          <a:srcRect t="15000" r="60000"/>
          <a:stretch>
            <a:fillRect/>
          </a:stretch>
        </p:blipFill>
        <p:spPr bwMode="auto">
          <a:xfrm>
            <a:off x="7308304" y="4077072"/>
            <a:ext cx="1152128" cy="2448272"/>
          </a:xfrm>
          <a:prstGeom prst="rect">
            <a:avLst/>
          </a:prstGeom>
          <a:noFill/>
        </p:spPr>
      </p:pic>
      <p:pic>
        <p:nvPicPr>
          <p:cNvPr id="15366" name="Picture 6" descr="Risultati immagini per cellula uovo e spermatoz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18586"/>
            <a:ext cx="2674268" cy="2139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0078751D-7518-4D00-9229-1469D99E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078" y="181706"/>
            <a:ext cx="6172200" cy="85725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Mitosi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667C398D-CA1A-4353-BF93-E7B7C827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124744"/>
            <a:ext cx="1710581" cy="541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2E0F495-59C3-4CCE-92B9-9CBB39A6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944724"/>
            <a:ext cx="6172200" cy="85725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Meiosi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921101FC-56D7-45D7-BFF6-F88511FA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4" y="1970485"/>
            <a:ext cx="5422106" cy="361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sellaDiTesto 3">
            <a:extLst>
              <a:ext uri="{FF2B5EF4-FFF2-40B4-BE49-F238E27FC236}">
                <a16:creationId xmlns:a16="http://schemas.microsoft.com/office/drawing/2014/main" id="{CC5E12D8-6D66-4667-A999-D7AC0AFFA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13422"/>
            <a:ext cx="7500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35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1</a:t>
            </a:r>
            <a:endParaRPr lang="it-IT" altLang="it-IT" sz="1350">
              <a:solidFill>
                <a:srgbClr val="FF0000"/>
              </a:solidFill>
            </a:endParaRPr>
          </a:p>
        </p:txBody>
      </p:sp>
      <p:sp>
        <p:nvSpPr>
          <p:cNvPr id="12293" name="CasellaDiTesto 5">
            <a:extLst>
              <a:ext uri="{FF2B5EF4-FFF2-40B4-BE49-F238E27FC236}">
                <a16:creationId xmlns:a16="http://schemas.microsoft.com/office/drawing/2014/main" id="{4816E66A-8C81-4A4E-9AAA-26591C5F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89647"/>
            <a:ext cx="7500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35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2</a:t>
            </a:r>
            <a:endParaRPr lang="it-IT" altLang="it-IT" sz="135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1789CA3-CC77-4EB8-878C-935440BE4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620688"/>
            <a:ext cx="7046540" cy="85725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Mitosi e meiosi a confronto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59F2DDB4-138B-48A9-BD70-55DE7919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10" y="1647825"/>
            <a:ext cx="5237559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07704" y="332656"/>
            <a:ext cx="51074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/>
              <a:t>APPARATO RIPRODUTTORE MASCHILE</a:t>
            </a:r>
          </a:p>
        </p:txBody>
      </p:sp>
      <p:pic>
        <p:nvPicPr>
          <p:cNvPr id="16386" name="Picture 2" descr="C:\Users\Claudio\Desktop\Apparato riproduttore\Apparato_riproduttore_maschil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23283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51720" y="332656"/>
            <a:ext cx="52677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dirty="0"/>
              <a:t>APPARATO RIPRODUTTORE FEMMINILE</a:t>
            </a:r>
          </a:p>
        </p:txBody>
      </p:sp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788" y="3212976"/>
            <a:ext cx="4370212" cy="3645024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7812360" y="5949280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7740352" y="5589240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956376" y="4365104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788024" y="3429000"/>
            <a:ext cx="4320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23528" y="2780928"/>
            <a:ext cx="64807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14384" y="3681600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851920" y="2060848"/>
            <a:ext cx="8640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131840" y="2564904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51520" y="2924944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60" name="Picture 12" descr="Risultati immagini per apparato riproduttore femmin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980728"/>
            <a:ext cx="4990269" cy="2664296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2699792" y="1196752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547664" y="980728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052752" y="1709952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907704" y="3356992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448</Words>
  <Application>Microsoft Office PowerPoint</Application>
  <PresentationFormat>Presentazione su schermo (4:3)</PresentationFormat>
  <Paragraphs>119</Paragraphs>
  <Slides>18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Mitosi</vt:lpstr>
      <vt:lpstr>Meiosi</vt:lpstr>
      <vt:lpstr>Mitosi e meiosi a confronto</vt:lpstr>
      <vt:lpstr>Presentazione standard di PowerPoint</vt:lpstr>
      <vt:lpstr>Presentazione standard di PowerPoint</vt:lpstr>
      <vt:lpstr>Ciclo mestruale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Claudio Milan</dc:creator>
  <cp:lastModifiedBy>Claudio Milan</cp:lastModifiedBy>
  <cp:revision>12</cp:revision>
  <dcterms:created xsi:type="dcterms:W3CDTF">2017-02-07T08:25:35Z</dcterms:created>
  <dcterms:modified xsi:type="dcterms:W3CDTF">2019-11-22T17:21:26Z</dcterms:modified>
</cp:coreProperties>
</file>