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96" r:id="rId2"/>
  </p:sldMasterIdLst>
  <p:notesMasterIdLst>
    <p:notesMasterId r:id="rId68"/>
  </p:notesMasterIdLst>
  <p:sldIdLst>
    <p:sldId id="721" r:id="rId3"/>
    <p:sldId id="621" r:id="rId4"/>
    <p:sldId id="622" r:id="rId5"/>
    <p:sldId id="623" r:id="rId6"/>
    <p:sldId id="624" r:id="rId7"/>
    <p:sldId id="625" r:id="rId8"/>
    <p:sldId id="628" r:id="rId9"/>
    <p:sldId id="629" r:id="rId10"/>
    <p:sldId id="723" r:id="rId11"/>
    <p:sldId id="722" r:id="rId12"/>
    <p:sldId id="630" r:id="rId13"/>
    <p:sldId id="680" r:id="rId14"/>
    <p:sldId id="631" r:id="rId15"/>
    <p:sldId id="632" r:id="rId16"/>
    <p:sldId id="633" r:id="rId17"/>
    <p:sldId id="634" r:id="rId18"/>
    <p:sldId id="635" r:id="rId19"/>
    <p:sldId id="636" r:id="rId20"/>
    <p:sldId id="637" r:id="rId21"/>
    <p:sldId id="640" r:id="rId22"/>
    <p:sldId id="683" r:id="rId23"/>
    <p:sldId id="641" r:id="rId24"/>
    <p:sldId id="682" r:id="rId25"/>
    <p:sldId id="642" r:id="rId26"/>
    <p:sldId id="643" r:id="rId27"/>
    <p:sldId id="644" r:id="rId28"/>
    <p:sldId id="645" r:id="rId29"/>
    <p:sldId id="646" r:id="rId30"/>
    <p:sldId id="648" r:id="rId31"/>
    <p:sldId id="649" r:id="rId32"/>
    <p:sldId id="650" r:id="rId33"/>
    <p:sldId id="651" r:id="rId34"/>
    <p:sldId id="652" r:id="rId35"/>
    <p:sldId id="653" r:id="rId36"/>
    <p:sldId id="708" r:id="rId37"/>
    <p:sldId id="548" r:id="rId38"/>
    <p:sldId id="584" r:id="rId39"/>
    <p:sldId id="551" r:id="rId40"/>
    <p:sldId id="550" r:id="rId41"/>
    <p:sldId id="552" r:id="rId42"/>
    <p:sldId id="553" r:id="rId43"/>
    <p:sldId id="554" r:id="rId44"/>
    <p:sldId id="555" r:id="rId45"/>
    <p:sldId id="556" r:id="rId46"/>
    <p:sldId id="557" r:id="rId47"/>
    <p:sldId id="715" r:id="rId48"/>
    <p:sldId id="558" r:id="rId49"/>
    <p:sldId id="559" r:id="rId50"/>
    <p:sldId id="560" r:id="rId51"/>
    <p:sldId id="561" r:id="rId52"/>
    <p:sldId id="563" r:id="rId53"/>
    <p:sldId id="564" r:id="rId54"/>
    <p:sldId id="496" r:id="rId55"/>
    <p:sldId id="713" r:id="rId56"/>
    <p:sldId id="374" r:id="rId57"/>
    <p:sldId id="718" r:id="rId58"/>
    <p:sldId id="375" r:id="rId59"/>
    <p:sldId id="434" r:id="rId60"/>
    <p:sldId id="470" r:id="rId61"/>
    <p:sldId id="433" r:id="rId62"/>
    <p:sldId id="377" r:id="rId63"/>
    <p:sldId id="681" r:id="rId64"/>
    <p:sldId id="485" r:id="rId65"/>
    <p:sldId id="719" r:id="rId66"/>
    <p:sldId id="720" r:id="rId6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F00"/>
    <a:srgbClr val="FF3300"/>
    <a:srgbClr val="FF9933"/>
    <a:srgbClr val="FFCC00"/>
    <a:srgbClr val="663300"/>
    <a:srgbClr val="669900"/>
    <a:srgbClr val="FF9900"/>
    <a:srgbClr val="939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37" autoAdjust="0"/>
  </p:normalViewPr>
  <p:slideViewPr>
    <p:cSldViewPr>
      <p:cViewPr>
        <p:scale>
          <a:sx n="120" d="100"/>
          <a:sy n="120" d="100"/>
        </p:scale>
        <p:origin x="-654" y="-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4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2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EA335AC-9145-462F-B02E-219F5B9D58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753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88D69D-A6FF-47CD-B10D-019B8DED85FB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1674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C6487F2-A481-4B03-B56C-9F7B7B5AB281}" type="slidenum">
              <a:rPr lang="it-IT" sz="1200">
                <a:latin typeface="Arial" charset="0"/>
                <a:cs typeface="+mn-cs"/>
              </a:rPr>
              <a:pPr algn="r">
                <a:defRPr/>
              </a:pPr>
              <a:t>13</a:t>
            </a:fld>
            <a:endParaRPr lang="it-IT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1878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86FF27-3B96-4060-A2B5-04CADB873199}" type="slidenum">
              <a:rPr lang="it-IT" sz="1200">
                <a:latin typeface="Arial" charset="0"/>
                <a:cs typeface="+mn-cs"/>
              </a:rPr>
              <a:pPr algn="r">
                <a:defRPr/>
              </a:pPr>
              <a:t>40</a:t>
            </a:fld>
            <a:endParaRPr lang="it-IT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335AC-9145-462F-B02E-219F5B9D58F3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56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2083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A50E7F4-A29D-456B-9A45-9E220AC3581E}" type="slidenum">
              <a:rPr lang="it-IT" sz="1200">
                <a:latin typeface="Arial" charset="0"/>
                <a:cs typeface="+mn-cs"/>
              </a:rPr>
              <a:pPr algn="r">
                <a:defRPr/>
              </a:pPr>
              <a:t>56</a:t>
            </a:fld>
            <a:endParaRPr lang="it-IT" sz="120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235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20836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A50E7F4-A29D-456B-9A45-9E220AC3581E}" type="slidenum">
              <a:rPr lang="it-IT" sz="1200">
                <a:latin typeface="Arial" charset="0"/>
                <a:cs typeface="+mn-cs"/>
              </a:rPr>
              <a:pPr algn="r">
                <a:defRPr/>
              </a:pPr>
              <a:t>57</a:t>
            </a:fld>
            <a:endParaRPr lang="it-IT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2186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A272A49-A36B-459F-BB21-48790F665200}" type="slidenum">
              <a:rPr lang="it-IT" sz="1200">
                <a:latin typeface="Arial" charset="0"/>
                <a:cs typeface="+mn-cs"/>
              </a:rPr>
              <a:pPr algn="r">
                <a:defRPr/>
              </a:pPr>
              <a:t>61</a:t>
            </a:fld>
            <a:endParaRPr lang="it-IT" sz="1200">
              <a:latin typeface="Arial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54BAD-CBAD-40EA-9C18-FC6E5915C96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DE368-EE08-4471-A42F-DEA560AB5D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5BADE-EC3A-4C0F-835B-76759433E4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4D5D5C-F924-4164-A7AB-55B606F7544B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35551263-DD71-4C55-9E6A-B3881386FCDC}"/>
              </a:ext>
            </a:extLst>
          </p:cNvPr>
          <p:cNvGrpSpPr/>
          <p:nvPr userDrawn="1"/>
        </p:nvGrpSpPr>
        <p:grpSpPr>
          <a:xfrm>
            <a:off x="143508" y="188640"/>
            <a:ext cx="1584176" cy="1008112"/>
            <a:chOff x="143508" y="188640"/>
            <a:chExt cx="1584176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99DDC2A5-0328-4559-89FD-57B269BB9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88640"/>
              <a:ext cx="1224136" cy="606746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D3AF02EC-3055-45FF-B147-46D6DE1124A1}"/>
                </a:ext>
              </a:extLst>
            </p:cNvPr>
            <p:cNvSpPr txBox="1"/>
            <p:nvPr/>
          </p:nvSpPr>
          <p:spPr>
            <a:xfrm>
              <a:off x="143508" y="796642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ORDINE DEI CHIMICI DI VENEZIA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B995F32-8823-4561-A59C-07DCB5FEEB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10" y="116509"/>
            <a:ext cx="548054" cy="1008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775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67476D3D-53FB-4146-8334-D7BE4D96DE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10" y="116509"/>
            <a:ext cx="548054" cy="1008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7881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46F18-5F86-4184-9F75-F763969A850B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88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490C4-2D0C-41BC-B1F9-8A8CB2A671D5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05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9022EF-E958-418B-9440-847EFDBE0BB8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729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787C37-26FE-44FF-B915-59C9F3D18A84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090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8253EF-6B82-4E78-B2FA-4FCFC11F3D19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933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804EE-BAE6-41AC-A165-8F1DC395FB0C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4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E00A-CC92-4321-9AFA-5C3F7C2C89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67D568-7FE9-41E8-B202-2257914D41FF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113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B8942-022D-4114-A334-47522889DE2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6043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6403F1-1C8A-441F-8B9A-F1CCABDD7C64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12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1322F-BF2C-4DCB-A5C3-592214319F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1760-EFE7-4662-AD5A-520F529CF31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A849-941D-447C-B5A5-B5C5D85C39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B28A-E7F3-4D67-BEEA-ED3C45AD3D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87A12-2138-4F62-BD6A-3513512B35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3CA63-816F-4F46-AE07-3231D255E6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E35C4-950C-4809-B9A7-250CE8A1D6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D8FB69B3-A4E2-4EB0-B187-DA3EDFF07D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7BADD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Fare clic per modificare gli stili del testo dello schema</a:t>
            </a:r>
          </a:p>
          <a:p>
            <a:pPr lvl="1"/>
            <a:r>
              <a:rPr lang="it-IT" altLang="it-IT" dirty="0"/>
              <a:t>Secondo livello</a:t>
            </a:r>
          </a:p>
          <a:p>
            <a:pPr lvl="2"/>
            <a:r>
              <a:rPr lang="it-IT" altLang="it-IT" dirty="0"/>
              <a:t>Terzo livello</a:t>
            </a:r>
          </a:p>
          <a:p>
            <a:pPr lvl="3"/>
            <a:r>
              <a:rPr lang="it-IT" altLang="it-IT" dirty="0"/>
              <a:t>Quarto livello</a:t>
            </a:r>
          </a:p>
          <a:p>
            <a:pPr lvl="4"/>
            <a:r>
              <a:rPr lang="it-IT" altLang="it-IT" dirty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3A7D78-05B3-49F8-9B49-F7BEAFA92C75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xmlns="" id="{3C6D31F0-9376-43E0-8AA7-28027B859B5D}"/>
              </a:ext>
            </a:extLst>
          </p:cNvPr>
          <p:cNvGrpSpPr/>
          <p:nvPr userDrawn="1"/>
        </p:nvGrpSpPr>
        <p:grpSpPr>
          <a:xfrm>
            <a:off x="143508" y="188640"/>
            <a:ext cx="1584176" cy="1008112"/>
            <a:chOff x="143508" y="188640"/>
            <a:chExt cx="1584176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xmlns="" id="{B7AD50C8-6CF3-48EB-94CB-09A5C661A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88640"/>
              <a:ext cx="1224136" cy="606746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xmlns="" id="{0B6090D1-A2D7-4AEA-BFBA-5D0988CA3B34}"/>
                </a:ext>
              </a:extLst>
            </p:cNvPr>
            <p:cNvSpPr txBox="1"/>
            <p:nvPr/>
          </p:nvSpPr>
          <p:spPr>
            <a:xfrm>
              <a:off x="143508" y="796642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ORDINE DEI CHIMICI DI VENEZIA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D0DFF1B-FF2B-49EC-B35C-F267CBB252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410" y="116509"/>
            <a:ext cx="548054" cy="1008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1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La%20cottura%20delle%20verdure.pptx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hyperlink" Target="http://it.wikipedia.org/wiki/Palato_molle" TargetMode="External"/><Relationship Id="rId4" Type="http://schemas.openxmlformats.org/officeDocument/2006/relationships/hyperlink" Target="http://it.wikipedia.org/wiki/Epiglottid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it.wikipedia.org/wiki/Chemocettore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source=images&amp;cd=&amp;cad=rja&amp;docid=av5Hp3zUHqZOKM&amp;tbnid=gTYFg6X32rX69M:&amp;ved=0CAgQjRwwAA&amp;url=http://it.wikipedia.org/wiki/Universit%C3%A0_degli_Studi_di_Padova&amp;ei=ie5kUrCTE6eu4ATI_4DwCg&amp;psig=AFQjCNFwk1-LEXL7OCTPPmfdTplf8fBFkg&amp;ust=138243277735154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jpeg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55.xml"/><Relationship Id="rId4" Type="http://schemas.openxmlformats.org/officeDocument/2006/relationships/slide" Target="slide5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Chimica_di_coordinazion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://it.wikipedia.org/wiki/File:Porphyrin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it/imgres?imgurl=http://dericbownds.net/uploaded_images/myoglobin.jpg&amp;imgrefurl=http://mindblog.dericbownds.net/2007_12_01_archive.html&amp;usg=__TMIH38HqXY3YAH8bVqYRBHmr2LA=&amp;h=544&amp;w=600&amp;sz=64&amp;hl=it&amp;start=9&amp;um=1&amp;itbs=1&amp;tbnid=xXFI6sh_vpf6cM:&amp;tb" TargetMode="External"/><Relationship Id="rId3" Type="http://schemas.openxmlformats.org/officeDocument/2006/relationships/hyperlink" Target="http://upload.wikimedia.org/wikipedia/commons/7/77/Zinc_protoporphyrin.svg" TargetMode="External"/><Relationship Id="rId7" Type="http://schemas.openxmlformats.org/officeDocument/2006/relationships/image" Target="../media/image35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hyperlink" Target="http://images.google.it/imgres?imgurl=http://www.buttalapasta.it/wp-galleryo/carpaccio-carne/carpaccio-carne-01.jpg&amp;imgrefurl=http://www.buttalapasta.it/articolo/ricetta-carne-il-carpaccio/3874/&amp;usg=__x9bERRRn8qHxgic9vHs9wstDQ6s=&amp;h=411&amp;w=450&amp;sz=41&amp;hl=it&amp;start=" TargetMode="External"/><Relationship Id="rId5" Type="http://schemas.openxmlformats.org/officeDocument/2006/relationships/hyperlink" Target="http://images.google.it/imgres?imgurl=http://cookingwithbruno.com/e107_files/images/prosciutto.e.melone.jpg&amp;imgrefurl=http://cookingwithbruno.com/page.php?64&amp;usg=__jc-BExhXl61UDeEvyatk06bXcmM=&amp;h=500&amp;w=400&amp;sz=212&amp;hl=it&amp;start=2&amp;um=1&amp;itbs=1&amp;tbnid=9l3qMlp4vd36yM:&amp;" TargetMode="External"/><Relationship Id="rId10" Type="http://schemas.openxmlformats.org/officeDocument/2006/relationships/image" Target="../media/image14.gif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it.wikipedia.org/wiki/File:Nitrosamine-2D.png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google.it/url?source=imgres&amp;ct=tbn&amp;q=http://www.ilcomuneinforma.it/viaggi/wp-content/uploads/2008/02/salumi.jpg&amp;usg=AFQjCNFq2xXlLr4SSTuxDwu0wgjJLj_o-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hyperlink" Target="http://images.google.it/imgres?imgurl=http://www.cookaround.com/yabbse1/foto/data/5757/Sfilacci.png&amp;imgrefurl=http://www.cookaround.com/yabbse1/blog.php?b=60443&amp;usg=__W_rRlPzvnnhwJgoEF57SKKo98bg=&amp;h=395&amp;w=391&amp;sz=252&amp;hl=it&amp;start=3&amp;um=1&amp;itbs=1&amp;tbnid=-c7OLIGBu8sMq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Nitriti%20e%20Nitrati.pptx" TargetMode="External"/><Relationship Id="rId3" Type="http://schemas.openxmlformats.org/officeDocument/2006/relationships/hyperlink" Target="http://www.ricetteonline.com/tipi_cucina/cucina-regionale/ricette-regione-friuli3.php" TargetMode="External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hyperlink" Target="http://www.ricetteonline.com/tipi_cucina/cucina-regionale/ricette-regione-emilia2.php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6.jpeg"/><Relationship Id="rId2" Type="http://schemas.openxmlformats.org/officeDocument/2006/relationships/hyperlink" Target="http://images.google.it/imgres?imgurl=http://www.trentinoweb.it/blog/wp-content/uploads/2009/08/latte.jpg&amp;imgrefurl=http://www.trentinoweb.it/blog/2009/08/comprare-latte-trentino-al-via-la-campagna/&amp;usg=__n7wVJGUWEDig6rhFZVXKvpFLi2w=&amp;h=401&amp;w=400&amp;sz=85&amp;hl=it&amp;s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it/imgres?imgurl=http://www.equilibrisensorialiblog.com/wp-content/uploads/2010/01/maionese.jpg&amp;imgrefurl=http://www.equilibrisensorialiblog.com/2010/01/04/scienza-e-chimica-delle-emulsioni-come-fare-una-maionese-con-un-solo-tuorlo-duovo/&amp;" TargetMode="External"/><Relationship Id="rId5" Type="http://schemas.openxmlformats.org/officeDocument/2006/relationships/image" Target="../media/image45.jpeg"/><Relationship Id="rId4" Type="http://schemas.openxmlformats.org/officeDocument/2006/relationships/hyperlink" Target="http://images.google.it/imgres?imgurl=http://www.cookaround.com/cpg134/albums/userpics/10017/normal_Involtini09.JPG&amp;imgrefurl=http://www.cookaround.com/yabbse1/showthread.php?p=197117&amp;usg=__21Wpbvz-v7jSE_rO4o0GF8jX7sU=&amp;h=299&amp;w=400&amp;sz=28&amp;hl=it&amp;start=4&amp;um=1&amp;itbs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Latte%20e%20latticini.pptx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images.google.it/imgres?imgurl=http://www.merchantissimo.com/datein/bistecca_alla_fiorentina.jpg&amp;imgrefurl=http://www.merchantissimo.com/ita_details_678/Toscana_la_Terra_del_Chianti.html&amp;usg=__BuVN2gpHInyd9bLrhF10dvptRno=&amp;h=510&amp;w=679&amp;sz=91&amp;hl=it&amp;start=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Le%20cotture.pptx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55.xml"/><Relationship Id="rId4" Type="http://schemas.openxmlformats.org/officeDocument/2006/relationships/slide" Target="slide5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images.google.it/imgres?imgurl=http://upload.wikimedia.org/wikipedia/commons/thumb/b/b8/Sachertorte_DSC03027.JPG/800px-Sachertorte_DSC03027.JPG&amp;imgrefurl=http://temzgraf.blogspot.com/2008_01_13_archive.html&amp;usg=__UNruOLhaFi5YIRmrgCszv0OO8lM=&amp;h=600&amp;w=80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kingforengineers.com/pics3/640/ND2_0900_crop.jpg" TargetMode="External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okingforengineers.com/pics3/640/ND2_0903_crop.jpg" TargetMode="External"/><Relationship Id="rId5" Type="http://schemas.openxmlformats.org/officeDocument/2006/relationships/hyperlink" Target="http://www.cookingforengineers.com/pics3/640/ND2_0902_crop.jpg" TargetMode="External"/><Relationship Id="rId4" Type="http://schemas.openxmlformats.org/officeDocument/2006/relationships/image" Target="../media/image67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hyperlink" Target="http://bressanini-lescienze.blogautore.espresso.repubblica.it/" TargetMode="External"/><Relationship Id="rId7" Type="http://schemas.openxmlformats.org/officeDocument/2006/relationships/image" Target="../media/image7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hyperlink" Target="http://www.cookingforengineers.com/" TargetMode="External"/><Relationship Id="rId9" Type="http://schemas.openxmlformats.org/officeDocument/2006/relationships/image" Target="../media/image74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Rame" TargetMode="External"/><Relationship Id="rId3" Type="http://schemas.openxmlformats.org/officeDocument/2006/relationships/hyperlink" Target="http://it.wikipedia.org/wiki/Chimica_di_coordinazione" TargetMode="External"/><Relationship Id="rId7" Type="http://schemas.openxmlformats.org/officeDocument/2006/relationships/hyperlink" Target="http://it.wikipedia.org/wiki/Zinco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Magnesio" TargetMode="External"/><Relationship Id="rId11" Type="http://schemas.openxmlformats.org/officeDocument/2006/relationships/hyperlink" Target="http://it.wikipedia.org/wiki/File:Porphyrin.svg" TargetMode="External"/><Relationship Id="rId5" Type="http://schemas.openxmlformats.org/officeDocument/2006/relationships/hyperlink" Target="http://it.wikipedia.org/wiki/Ferro" TargetMode="External"/><Relationship Id="rId10" Type="http://schemas.openxmlformats.org/officeDocument/2006/relationships/hyperlink" Target="http://it.wikipedia.org/wiki/Cobalto" TargetMode="External"/><Relationship Id="rId4" Type="http://schemas.openxmlformats.org/officeDocument/2006/relationships/hyperlink" Target="http://it.wikipedia.org/wiki/Metallo" TargetMode="External"/><Relationship Id="rId9" Type="http://schemas.openxmlformats.org/officeDocument/2006/relationships/hyperlink" Target="http://it.wikipedia.org/wiki/Niche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457200" y="2802877"/>
            <a:ext cx="83058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Progetto «La Chimica degli Alimenti»</a:t>
            </a:r>
            <a:endParaRPr kumimoji="0" lang="it-IT" altLang="it-IT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MOLECOLE IN CUCINA</a:t>
            </a:r>
            <a:endParaRPr kumimoji="0" lang="it-IT" altLang="it-IT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7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pic>
        <p:nvPicPr>
          <p:cNvPr id="3" name="Immagine 23" descr="1024px-Chlorophyll-a-3D-vdW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2243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ttore 2 3"/>
          <p:cNvCxnSpPr/>
          <p:nvPr/>
        </p:nvCxnSpPr>
        <p:spPr>
          <a:xfrm flipH="1" flipV="1">
            <a:off x="5292378" y="3347418"/>
            <a:ext cx="1339850" cy="7143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26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6560790" y="3275980"/>
            <a:ext cx="126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solidFill>
                  <a:srgbClr val="00B050"/>
                </a:solidFill>
              </a:rPr>
              <a:t>Magnesio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71488" y="188913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4000" kern="0" dirty="0" smtClean="0">
                <a:solidFill>
                  <a:schemeClr val="accent2"/>
                </a:solidFill>
              </a:rPr>
              <a:t>Clorofilla</a:t>
            </a:r>
          </a:p>
        </p:txBody>
      </p:sp>
    </p:spTree>
    <p:extLst>
      <p:ext uri="{BB962C8B-B14F-4D97-AF65-F5344CB8AC3E}">
        <p14:creationId xmlns:p14="http://schemas.microsoft.com/office/powerpoint/2010/main" val="10060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chemeClr val="accent2"/>
                </a:solidFill>
              </a:rPr>
              <a:t>I sapori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1560" y="1700808"/>
            <a:ext cx="8001000" cy="4267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it-IT" dirty="0" smtClean="0"/>
              <a:t>Dolce</a:t>
            </a:r>
          </a:p>
          <a:p>
            <a:pPr algn="ctr" eaLnBrk="1" hangingPunct="1">
              <a:buFont typeface="Wingdings" pitchFamily="2" charset="2"/>
              <a:buNone/>
            </a:pPr>
            <a:endParaRPr lang="it-IT" sz="12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dirty="0" smtClean="0"/>
              <a:t>Amaro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sz="1200" dirty="0" smtClean="0"/>
              <a:t>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it-IT" dirty="0" smtClean="0"/>
              <a:t> Salato</a:t>
            </a:r>
          </a:p>
          <a:p>
            <a:pPr algn="ctr" eaLnBrk="1" hangingPunct="1">
              <a:buFont typeface="Wingdings" pitchFamily="2" charset="2"/>
              <a:buNone/>
            </a:pPr>
            <a:endParaRPr lang="it-IT" sz="1200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dirty="0" smtClean="0"/>
              <a:t>Aspro</a:t>
            </a:r>
          </a:p>
          <a:p>
            <a:pPr algn="ctr" eaLnBrk="1" hangingPunct="1">
              <a:buNone/>
            </a:pPr>
            <a:endParaRPr lang="it-IT" sz="1200" dirty="0"/>
          </a:p>
          <a:p>
            <a:pPr algn="ctr" eaLnBrk="1" hangingPunct="1">
              <a:buFont typeface="Wingdings" pitchFamily="2" charset="2"/>
              <a:buNone/>
            </a:pPr>
            <a:r>
              <a:rPr lang="it-IT" dirty="0" smtClean="0">
                <a:solidFill>
                  <a:schemeClr val="accent2"/>
                </a:solidFill>
              </a:rPr>
              <a:t>  </a:t>
            </a:r>
            <a:r>
              <a:rPr lang="it-IT" dirty="0" err="1" smtClean="0">
                <a:solidFill>
                  <a:schemeClr val="accent2"/>
                </a:solidFill>
              </a:rPr>
              <a:t>Umami</a:t>
            </a:r>
            <a:endParaRPr lang="it-IT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sz="1200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it-IT" i="1" dirty="0" smtClean="0">
                <a:solidFill>
                  <a:schemeClr val="accent2"/>
                </a:solidFill>
              </a:rPr>
              <a:t>  Grasso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pic>
        <p:nvPicPr>
          <p:cNvPr id="5" name="Immagine 11" descr="Saccarosi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329" y="1556792"/>
            <a:ext cx="1593676" cy="9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Risultati immagini per u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Risultati immagini per ure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Risultati immagini per ure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0236" name="Picture 12" descr="Risultati immagini per cloruro di so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09" y="3063679"/>
            <a:ext cx="88505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380312" y="3284984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[0.004%]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179172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[0.2 %]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430220" y="4813097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[0.01%]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4211796"/>
            <a:ext cx="131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[0.002%]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60901" y="2843644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[0.0001%]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77162" name="Picture 10" descr="Risultati immagini per linoleic ac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804" y="4997763"/>
            <a:ext cx="1872208" cy="11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236296" y="1527079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saccarosio</a:t>
            </a:r>
            <a:endParaRPr lang="it-IT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6804248" y="4571836"/>
            <a:ext cx="239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</a:t>
            </a:r>
            <a:r>
              <a:rPr lang="it-IT" dirty="0" smtClean="0"/>
              <a:t>lutammato sodico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7127037" y="3020341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dirty="0" smtClean="0"/>
              <a:t>loruro di sodio</a:t>
            </a:r>
            <a:endParaRPr lang="it-IT" dirty="0"/>
          </a:p>
        </p:txBody>
      </p:sp>
      <p:pic>
        <p:nvPicPr>
          <p:cNvPr id="177164" name="Picture 12" descr="Risultati immagini per sodium glutam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9" y="4709206"/>
            <a:ext cx="1729339" cy="74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395536" y="5507940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[0.06%]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95990" y="5229200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cido linoleico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179512" y="395253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r>
              <a:rPr lang="it-IT" dirty="0" smtClean="0"/>
              <a:t>cido citrico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03260" y="2538844"/>
            <a:ext cx="18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dirty="0" smtClean="0"/>
              <a:t>hinino solfato</a:t>
            </a:r>
            <a:endParaRPr lang="it-IT" dirty="0"/>
          </a:p>
        </p:txBody>
      </p:sp>
      <p:pic>
        <p:nvPicPr>
          <p:cNvPr id="177166" name="Picture 14" descr="Risultati immagini per chini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73" y="2344138"/>
            <a:ext cx="1352730" cy="9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8" name="Picture 16" descr="Risultati immagini per acido citr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41" y="3696572"/>
            <a:ext cx="1287463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611560" y="2828836"/>
            <a:ext cx="80648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it-IT" i="1" dirty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it-IT" i="1" dirty="0">
              <a:solidFill>
                <a:schemeClr val="accent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sz="3000" dirty="0"/>
              <a:t>Che differenza c’è tra </a:t>
            </a:r>
            <a:r>
              <a:rPr lang="it-IT" sz="3000" i="1" dirty="0">
                <a:solidFill>
                  <a:schemeClr val="accent2"/>
                </a:solidFill>
              </a:rPr>
              <a:t>aroma</a:t>
            </a:r>
            <a:r>
              <a:rPr lang="it-IT" sz="3000" dirty="0"/>
              <a:t> e </a:t>
            </a:r>
            <a:r>
              <a:rPr lang="it-IT" sz="3000" i="1" dirty="0">
                <a:solidFill>
                  <a:schemeClr val="hlink"/>
                </a:solidFill>
              </a:rPr>
              <a:t>gusto </a:t>
            </a:r>
            <a:r>
              <a:rPr lang="it-IT" sz="3000" dirty="0"/>
              <a:t>?</a:t>
            </a:r>
          </a:p>
        </p:txBody>
      </p:sp>
      <p:sp>
        <p:nvSpPr>
          <p:cNvPr id="4" name="Rettangolo 3"/>
          <p:cNvSpPr/>
          <p:nvPr/>
        </p:nvSpPr>
        <p:spPr>
          <a:xfrm>
            <a:off x="631835" y="951692"/>
            <a:ext cx="80446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800" dirty="0" smtClean="0">
                <a:solidFill>
                  <a:srgbClr val="C00000"/>
                </a:solidFill>
              </a:rPr>
              <a:t>Aroma </a:t>
            </a:r>
            <a:r>
              <a:rPr lang="it-IT" sz="3800" dirty="0">
                <a:solidFill>
                  <a:srgbClr val="C00000"/>
                </a:solidFill>
              </a:rPr>
              <a:t>e </a:t>
            </a:r>
            <a:r>
              <a:rPr lang="it-IT" sz="3800" dirty="0" smtClean="0">
                <a:solidFill>
                  <a:srgbClr val="C00000"/>
                </a:solidFill>
              </a:rPr>
              <a:t>Gusto </a:t>
            </a:r>
            <a:endParaRPr lang="en-US" sz="3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36" y="1752600"/>
            <a:ext cx="1530401" cy="2444847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Chemorecettori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1813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dirty="0" smtClean="0">
                <a:solidFill>
                  <a:srgbClr val="FF0000"/>
                </a:solidFill>
              </a:rPr>
              <a:t>Il gusto</a:t>
            </a:r>
          </a:p>
        </p:txBody>
      </p:sp>
      <p:sp>
        <p:nvSpPr>
          <p:cNvPr id="15364" name="AutoShape 7"/>
          <p:cNvSpPr>
            <a:spLocks noChangeArrowheads="1"/>
          </p:cNvSpPr>
          <p:nvPr/>
        </p:nvSpPr>
        <p:spPr bwMode="auto">
          <a:xfrm>
            <a:off x="3419475" y="3500438"/>
            <a:ext cx="504825" cy="792162"/>
          </a:xfrm>
          <a:prstGeom prst="triangle">
            <a:avLst>
              <a:gd name="adj" fmla="val 50000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15366" name="Rettangolo 9"/>
          <p:cNvSpPr>
            <a:spLocks noChangeArrowheads="1"/>
          </p:cNvSpPr>
          <p:nvPr/>
        </p:nvSpPr>
        <p:spPr bwMode="auto">
          <a:xfrm>
            <a:off x="539750" y="4298975"/>
            <a:ext cx="7993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dirty="0"/>
              <a:t>Il </a:t>
            </a:r>
            <a:r>
              <a:rPr lang="it-IT" sz="2400" b="1" dirty="0"/>
              <a:t>gusto</a:t>
            </a:r>
            <a:r>
              <a:rPr lang="it-IT" sz="2400" dirty="0"/>
              <a:t> rende possibile la percezione dei </a:t>
            </a:r>
            <a:r>
              <a:rPr lang="it-IT" sz="2400" dirty="0">
                <a:solidFill>
                  <a:srgbClr val="FF0000"/>
                </a:solidFill>
              </a:rPr>
              <a:t>sapori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I </a:t>
            </a:r>
            <a:r>
              <a:rPr lang="it-IT" sz="2400" i="1" u="sng" dirty="0">
                <a:solidFill>
                  <a:srgbClr val="0070C0"/>
                </a:solidFill>
              </a:rPr>
              <a:t>chemorecettori</a:t>
            </a:r>
            <a:r>
              <a:rPr lang="it-IT" sz="2400" dirty="0"/>
              <a:t> dei sapori sono distribuiti indifferentemente su tutta la </a:t>
            </a:r>
            <a:r>
              <a:rPr lang="it-IT" sz="2400" u="sng" dirty="0">
                <a:solidFill>
                  <a:srgbClr val="0070C0"/>
                </a:solidFill>
              </a:rPr>
              <a:t>lingua</a:t>
            </a:r>
            <a:r>
              <a:rPr lang="it-IT" sz="2400" dirty="0"/>
              <a:t> (papille) e anche su altre zone della bocca, quali </a:t>
            </a:r>
            <a:r>
              <a:rPr lang="it-IT" sz="2400" dirty="0">
                <a:hlinkClick r:id="rId4" action="ppaction://hlinkfile" tooltip="Epiglottide"/>
              </a:rPr>
              <a:t>epiglottide</a:t>
            </a:r>
            <a:r>
              <a:rPr lang="it-IT" sz="2400" dirty="0"/>
              <a:t>, </a:t>
            </a:r>
            <a:r>
              <a:rPr lang="it-IT" sz="2400" u="sng" dirty="0">
                <a:solidFill>
                  <a:srgbClr val="0070C0"/>
                </a:solidFill>
              </a:rPr>
              <a:t>guance</a:t>
            </a:r>
            <a:r>
              <a:rPr lang="it-IT" sz="2400" dirty="0">
                <a:solidFill>
                  <a:srgbClr val="0070C0"/>
                </a:solidFill>
              </a:rPr>
              <a:t>, </a:t>
            </a:r>
            <a:r>
              <a:rPr lang="it-IT" sz="2400" u="sng" dirty="0">
                <a:solidFill>
                  <a:srgbClr val="0070C0"/>
                </a:solidFill>
              </a:rPr>
              <a:t>faringe</a:t>
            </a:r>
            <a:r>
              <a:rPr lang="it-IT" sz="2400" dirty="0"/>
              <a:t> e </a:t>
            </a:r>
            <a:r>
              <a:rPr lang="it-IT" sz="2400" dirty="0">
                <a:hlinkClick r:id="rId5" action="ppaction://hlinkfile" tooltip="Palato molle"/>
              </a:rPr>
              <a:t>palato molle</a:t>
            </a:r>
            <a:r>
              <a:rPr lang="it-IT" sz="2400" dirty="0"/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372200" y="5963543"/>
            <a:ext cx="2304256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Nature 2006, 444, 288-294</a:t>
            </a:r>
            <a:endParaRPr lang="it-IT" sz="1200" dirty="0"/>
          </a:p>
        </p:txBody>
      </p:sp>
      <p:grpSp>
        <p:nvGrpSpPr>
          <p:cNvPr id="5" name="Gruppo 4"/>
          <p:cNvGrpSpPr/>
          <p:nvPr/>
        </p:nvGrpSpPr>
        <p:grpSpPr>
          <a:xfrm>
            <a:off x="2267744" y="1732175"/>
            <a:ext cx="2897091" cy="2552647"/>
            <a:chOff x="2107328" y="1732175"/>
            <a:chExt cx="5473362" cy="4636072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48136" y="1732175"/>
              <a:ext cx="4860168" cy="4150746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2107328" y="5865166"/>
              <a:ext cx="5473362" cy="503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err="1" smtClean="0">
                  <a:latin typeface="+mj-lt"/>
                  <a:cs typeface="Times New Roman" panose="02020603050405020304" pitchFamily="18" charset="0"/>
                </a:rPr>
                <a:t>Amaro</a:t>
              </a:r>
              <a:r>
                <a:rPr lang="en-US" sz="1200" dirty="0" smtClean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US" sz="1200" dirty="0" err="1" smtClean="0">
                  <a:latin typeface="+mj-lt"/>
                  <a:cs typeface="Times New Roman" panose="02020603050405020304" pitchFamily="18" charset="0"/>
                </a:rPr>
                <a:t>Salato</a:t>
              </a:r>
              <a:r>
                <a:rPr lang="en-US" sz="1200" dirty="0" smtClean="0">
                  <a:latin typeface="+mj-lt"/>
                  <a:cs typeface="Times New Roman" panose="02020603050405020304" pitchFamily="18" charset="0"/>
                </a:rPr>
                <a:t> Dolce  Umami  </a:t>
              </a:r>
              <a:r>
                <a:rPr lang="en-US" sz="1200" dirty="0" err="1" smtClean="0">
                  <a:latin typeface="+mj-lt"/>
                  <a:cs typeface="Times New Roman" panose="02020603050405020304" pitchFamily="18" charset="0"/>
                </a:rPr>
                <a:t>Acido</a:t>
              </a:r>
              <a:endParaRPr lang="it-IT" sz="12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ttangolo 6"/>
          <p:cNvSpPr/>
          <p:nvPr/>
        </p:nvSpPr>
        <p:spPr>
          <a:xfrm>
            <a:off x="2390423" y="3079993"/>
            <a:ext cx="838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Gemme </a:t>
            </a:r>
            <a:endParaRPr lang="it-IT" sz="1200" dirty="0"/>
          </a:p>
        </p:txBody>
      </p:sp>
      <p:sp>
        <p:nvSpPr>
          <p:cNvPr id="14" name="Rettangolo 13"/>
          <p:cNvSpPr/>
          <p:nvPr/>
        </p:nvSpPr>
        <p:spPr>
          <a:xfrm>
            <a:off x="5105694" y="2642684"/>
            <a:ext cx="9278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/>
              <a:t>R</a:t>
            </a:r>
            <a:r>
              <a:rPr lang="it-IT" sz="1200" dirty="0" smtClean="0"/>
              <a:t>ecettori </a:t>
            </a:r>
            <a:endParaRPr lang="it-IT" sz="1200" dirty="0"/>
          </a:p>
        </p:txBody>
      </p:sp>
      <p:sp>
        <p:nvSpPr>
          <p:cNvPr id="17" name="Rettangolo 16"/>
          <p:cNvSpPr/>
          <p:nvPr/>
        </p:nvSpPr>
        <p:spPr>
          <a:xfrm>
            <a:off x="6486720" y="1520825"/>
            <a:ext cx="5800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Poro </a:t>
            </a:r>
            <a:endParaRPr lang="it-IT" sz="1200" dirty="0"/>
          </a:p>
        </p:txBody>
      </p:sp>
      <p:sp>
        <p:nvSpPr>
          <p:cNvPr id="19" name="Rettangolo 18"/>
          <p:cNvSpPr/>
          <p:nvPr/>
        </p:nvSpPr>
        <p:spPr>
          <a:xfrm>
            <a:off x="6569078" y="3832713"/>
            <a:ext cx="1231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smtClean="0"/>
              <a:t>Fibre nervose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Chemorecettori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8612188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mtClean="0">
                <a:solidFill>
                  <a:srgbClr val="FF0000"/>
                </a:solidFill>
              </a:rPr>
              <a:t>	L’olfatto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it-IT" sz="2800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sz="2800" smtClean="0"/>
          </a:p>
          <a:p>
            <a:pPr algn="just" eaLnBrk="1" hangingPunct="1">
              <a:buFont typeface="Wingdings" pitchFamily="2" charset="2"/>
              <a:buNone/>
            </a:pPr>
            <a:endParaRPr lang="it-IT" sz="2800" smtClean="0"/>
          </a:p>
          <a:p>
            <a:pPr algn="just" eaLnBrk="1" hangingPunct="1">
              <a:buFont typeface="Wingdings" pitchFamily="2" charset="2"/>
              <a:buNone/>
            </a:pPr>
            <a:endParaRPr lang="it-IT" sz="28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sz="2800" smtClean="0"/>
              <a:t>	</a:t>
            </a:r>
            <a:r>
              <a:rPr lang="it-IT" sz="2400" smtClean="0"/>
              <a:t>L'</a:t>
            </a:r>
            <a:r>
              <a:rPr lang="it-IT" sz="2400" b="1" smtClean="0"/>
              <a:t>olfatto</a:t>
            </a:r>
            <a:r>
              <a:rPr lang="it-IT" sz="2400" smtClean="0"/>
              <a:t> rende possibile tramite i </a:t>
            </a:r>
            <a:r>
              <a:rPr lang="it-IT" sz="2400" smtClean="0">
                <a:hlinkClick r:id="rId2" action="ppaction://hlinkfile" tooltip="Chemocettore"/>
              </a:rPr>
              <a:t>chemorecettori</a:t>
            </a:r>
            <a:r>
              <a:rPr lang="it-IT" sz="2400" smtClean="0"/>
              <a:t> la percezione degli </a:t>
            </a:r>
            <a:r>
              <a:rPr lang="it-IT" sz="2400" smtClean="0">
                <a:solidFill>
                  <a:srgbClr val="FF0000"/>
                </a:solidFill>
              </a:rPr>
              <a:t>aromi</a:t>
            </a:r>
            <a:r>
              <a:rPr lang="it-IT" sz="2400" smtClean="0"/>
              <a:t>, ossia della concentrazione, della qualità e dell'identità di molecole volatili e di gas presenti nell'aria.</a:t>
            </a:r>
            <a:endParaRPr lang="it-IT" sz="2400" smtClean="0">
              <a:solidFill>
                <a:srgbClr val="FF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pic>
        <p:nvPicPr>
          <p:cNvPr id="16389" name="Picture 6" descr="recettori dell'olfat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700213"/>
            <a:ext cx="366871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Gusto e olfatto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1813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mtClean="0"/>
              <a:t>	</a:t>
            </a:r>
          </a:p>
          <a:p>
            <a:pPr eaLnBrk="1" hangingPunct="1">
              <a:buFont typeface="Wingdings" pitchFamily="2" charset="2"/>
              <a:buNone/>
            </a:pPr>
            <a:endParaRPr lang="it-IT" smtClean="0"/>
          </a:p>
          <a:p>
            <a:pPr eaLnBrk="1" hangingPunct="1">
              <a:buFont typeface="Wingdings" pitchFamily="2" charset="2"/>
              <a:buNone/>
            </a:pPr>
            <a:r>
              <a:rPr lang="it-IT" smtClean="0"/>
              <a:t>	</a:t>
            </a:r>
            <a:r>
              <a:rPr lang="it-IT" smtClean="0">
                <a:solidFill>
                  <a:schemeClr val="accent2"/>
                </a:solidFill>
              </a:rPr>
              <a:t>Avete mai provato a mangiare una caramella alla fragola tappandovi il naso?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Gusto e olfatto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752600"/>
            <a:ext cx="8424863" cy="4267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dirty="0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it-IT" dirty="0" smtClean="0"/>
              <a:t>	Annunciano l’arrivo degli alimenti e  preparano l’organismo a metabolizzarli. 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dirty="0" smtClean="0"/>
              <a:t>	Probabilmente contribuiscono allo stimolo della sazietà.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1438" y="1773238"/>
            <a:ext cx="8677275" cy="43195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sz="2400" smtClean="0"/>
              <a:t>	</a:t>
            </a:r>
            <a:r>
              <a:rPr lang="it-IT" sz="2000" smtClean="0"/>
              <a:t>Annuncia l’arrivo degli zuccheri (glucosio).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sz="10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sz="2000" smtClean="0"/>
              <a:t>	Il saccarosio è composto da </a:t>
            </a:r>
            <a:r>
              <a:rPr lang="it-IT" sz="2000" b="1" i="1" smtClean="0">
                <a:solidFill>
                  <a:srgbClr val="FF0000"/>
                </a:solidFill>
              </a:rPr>
              <a:t>glucosio</a:t>
            </a:r>
            <a:r>
              <a:rPr lang="it-IT" sz="2000" smtClean="0"/>
              <a:t> e </a:t>
            </a:r>
            <a:r>
              <a:rPr lang="it-IT" sz="2000" b="1" i="1" smtClean="0">
                <a:solidFill>
                  <a:srgbClr val="FF0000"/>
                </a:solidFill>
              </a:rPr>
              <a:t>fruttosio</a:t>
            </a:r>
            <a:r>
              <a:rPr lang="it-IT" sz="2000" smtClean="0"/>
              <a:t>.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sz="1000" smtClean="0"/>
          </a:p>
          <a:p>
            <a:pPr algn="just" eaLnBrk="1" hangingPunct="1">
              <a:buFont typeface="Wingdings" pitchFamily="2" charset="2"/>
              <a:buNone/>
            </a:pPr>
            <a:r>
              <a:rPr lang="it-IT" sz="2000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it-IT" sz="20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it-IT" sz="2000" b="1" smtClean="0">
                <a:solidFill>
                  <a:srgbClr val="FF0000"/>
                </a:solidFill>
              </a:rPr>
              <a:t>	Il cervello comanda la produzione dell’insulina, l’ormone che regola i livelli di glucosio nel sangue.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sz="1000" b="1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it-IT" sz="2000" smtClean="0"/>
              <a:t>	Nell’intestino sono presenti sensori del gusto che favoriscono l’assorbimento del glucosio.</a:t>
            </a:r>
            <a:endParaRPr lang="it-IT" sz="3200" b="1" smtClean="0">
              <a:solidFill>
                <a:srgbClr val="FF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19460" name="AutoShape 2" descr="https://upload.wikimedia.org/wikipedia/commons/thumb/9/9e/Sucrose.svg/440px-Sucrose.svg.pn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AutoShape 4" descr="https://upload.wikimedia.org/wikipedia/commons/thumb/9/9e/Sucrose.svg/440px-Sucrose.svg.pn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AutoShape 6" descr="https://upload.wikimedia.org/wikipedia/commons/thumb/9/9e/Sucrose.svg/440px-Sucrose.svg.pn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AutoShape 8" descr="https://upload.wikimedia.org/wikipedia/commons/thumb/9/9e/Sucrose.svg/440px-Sucrose.svg.png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3975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3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Gusto dolce: </a:t>
            </a:r>
          </a:p>
          <a:p>
            <a:pPr>
              <a:defRPr/>
            </a:pPr>
            <a:r>
              <a:rPr lang="it-IT" sz="3800" kern="0" dirty="0">
                <a:solidFill>
                  <a:srgbClr val="C00000"/>
                </a:solidFill>
                <a:cs typeface="Arial" charset="0"/>
              </a:rPr>
              <a:t>annuncia l’arrivo del glucosio. </a:t>
            </a:r>
            <a:endParaRPr lang="it-IT" sz="38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465" name="Immagine 11" descr="Saccarosi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659063"/>
            <a:ext cx="2519362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701800"/>
            <a:ext cx="8353425" cy="4535488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it-IT" sz="28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it-IT" sz="2800" dirty="0" smtClean="0"/>
              <a:t>	Mentre </a:t>
            </a:r>
            <a:r>
              <a:rPr lang="it-IT" sz="2800" b="1" dirty="0" smtClean="0"/>
              <a:t>ogni cellula del corpo può utilizzare il glucosio</a:t>
            </a:r>
            <a:r>
              <a:rPr lang="it-IT" sz="2800" dirty="0" smtClean="0"/>
              <a:t>, </a:t>
            </a:r>
            <a:r>
              <a:rPr lang="it-IT" sz="2800" b="1" dirty="0" smtClean="0">
                <a:solidFill>
                  <a:srgbClr val="FF0000"/>
                </a:solidFill>
              </a:rPr>
              <a:t>il fegato è l’unico organo in grado di metabolizzare il fruttosio in quantità significative</a:t>
            </a:r>
            <a:r>
              <a:rPr lang="it-IT" sz="2800" dirty="0" smtClean="0"/>
              <a:t>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it-IT" sz="28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</a:rPr>
              <a:t>	</a:t>
            </a:r>
            <a:r>
              <a:rPr lang="it-IT" sz="2800" b="1" dirty="0" smtClean="0"/>
              <a:t>Quando si segue una dieta ad alto contenuto di calorie e ricca di fruttosio</a:t>
            </a:r>
            <a:r>
              <a:rPr lang="it-IT" sz="2800" dirty="0" smtClean="0"/>
              <a:t>,</a:t>
            </a:r>
            <a:r>
              <a:rPr lang="it-IT" sz="2800" b="1" dirty="0" smtClean="0"/>
              <a:t> </a:t>
            </a:r>
            <a:r>
              <a:rPr lang="it-IT" sz="2800" b="1" dirty="0" smtClean="0">
                <a:solidFill>
                  <a:srgbClr val="FF0000"/>
                </a:solidFill>
              </a:rPr>
              <a:t>il fegato viene sovraccaricato</a:t>
            </a:r>
            <a:r>
              <a:rPr lang="it-IT" sz="2800" dirty="0" smtClean="0"/>
              <a:t> e inizia a trasformare il fruttosio in grasso.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it-IT" sz="2800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it-IT" sz="2800" b="1" dirty="0" smtClean="0">
                <a:solidFill>
                  <a:srgbClr val="FF0000"/>
                </a:solidFill>
              </a:rPr>
              <a:t>	Il fruttosio, abusato come dolcificante, ostacola il buon funzionamento dell’insulina.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it-IT" sz="2800" b="1" dirty="0" smtClean="0">
              <a:solidFill>
                <a:srgbClr val="FF0000"/>
              </a:solidFill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it-IT" sz="11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3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Il fruttosio</a:t>
            </a:r>
            <a:endParaRPr lang="it-IT" sz="38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Saverio Santi - Dipartimento di Scienze Chimiche - Università di Padova</a:t>
            </a:r>
            <a:endParaRPr lang="it-IT" dirty="0"/>
          </a:p>
        </p:txBody>
      </p:sp>
      <p:sp>
        <p:nvSpPr>
          <p:cNvPr id="21507" name="Rettangolo 2"/>
          <p:cNvSpPr>
            <a:spLocks noChangeArrowheads="1"/>
          </p:cNvSpPr>
          <p:nvPr/>
        </p:nvSpPr>
        <p:spPr bwMode="auto">
          <a:xfrm>
            <a:off x="684213" y="1628800"/>
            <a:ext cx="799147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FF0000"/>
                </a:solidFill>
              </a:rPr>
              <a:t>Contrasta </a:t>
            </a:r>
            <a:r>
              <a:rPr lang="it-IT" sz="2200" b="1" dirty="0">
                <a:solidFill>
                  <a:srgbClr val="FF0000"/>
                </a:solidFill>
              </a:rPr>
              <a:t>la </a:t>
            </a:r>
            <a:r>
              <a:rPr lang="it-IT" sz="2200" b="1" dirty="0" err="1">
                <a:solidFill>
                  <a:srgbClr val="FF0000"/>
                </a:solidFill>
              </a:rPr>
              <a:t>leptina</a:t>
            </a:r>
            <a:r>
              <a:rPr lang="it-IT" sz="2200" dirty="0"/>
              <a:t>, l’ormone che toglie il senso di fame e ci avverte di non mangiare più se non ne abbiamo più bisogno. </a:t>
            </a:r>
          </a:p>
          <a:p>
            <a:pPr algn="just"/>
            <a:endParaRPr lang="it-IT" sz="2200" b="1" dirty="0">
              <a:solidFill>
                <a:srgbClr val="FF0000"/>
              </a:solidFill>
            </a:endParaRPr>
          </a:p>
          <a:p>
            <a:pPr algn="just"/>
            <a:r>
              <a:rPr lang="it-IT" sz="2200" b="1" dirty="0">
                <a:solidFill>
                  <a:srgbClr val="FF0000"/>
                </a:solidFill>
              </a:rPr>
              <a:t>Nell’intestino </a:t>
            </a:r>
            <a:r>
              <a:rPr lang="it-IT" sz="2200" b="1" dirty="0" smtClean="0">
                <a:solidFill>
                  <a:srgbClr val="FF0000"/>
                </a:solidFill>
              </a:rPr>
              <a:t>sono presenti recettori del dolce</a:t>
            </a:r>
            <a:r>
              <a:rPr lang="it-IT" sz="2200" dirty="0" smtClean="0"/>
              <a:t>: le sostanze </a:t>
            </a:r>
            <a:r>
              <a:rPr lang="it-IT" sz="2200" dirty="0"/>
              <a:t>centinaia di volte più dolci dello zucchero come il fruttosio </a:t>
            </a:r>
            <a:r>
              <a:rPr lang="it-IT" sz="2200" dirty="0" smtClean="0"/>
              <a:t>attivano i canali dell’assorbimento </a:t>
            </a:r>
            <a:r>
              <a:rPr lang="it-IT" sz="2200" dirty="0"/>
              <a:t>del </a:t>
            </a:r>
            <a:r>
              <a:rPr lang="it-IT" sz="2200" dirty="0" smtClean="0"/>
              <a:t>glucosio.</a:t>
            </a:r>
          </a:p>
          <a:p>
            <a:pPr algn="just"/>
            <a:r>
              <a:rPr lang="it-IT" sz="2200" dirty="0"/>
              <a:t/>
            </a:r>
            <a:br>
              <a:rPr lang="it-IT" sz="2200" dirty="0"/>
            </a:br>
            <a:r>
              <a:rPr lang="it-IT" sz="2200" b="1" dirty="0" smtClean="0">
                <a:solidFill>
                  <a:srgbClr val="FF0000"/>
                </a:solidFill>
              </a:rPr>
              <a:t>Il fruttosio </a:t>
            </a:r>
            <a:r>
              <a:rPr lang="it-IT" sz="2200" b="1" dirty="0">
                <a:solidFill>
                  <a:srgbClr val="FF0000"/>
                </a:solidFill>
              </a:rPr>
              <a:t>contenuto nella </a:t>
            </a:r>
            <a:r>
              <a:rPr lang="it-IT" sz="2200" b="1" dirty="0" smtClean="0">
                <a:solidFill>
                  <a:srgbClr val="FF0000"/>
                </a:solidFill>
              </a:rPr>
              <a:t>frutta o nel miele</a:t>
            </a:r>
            <a:r>
              <a:rPr lang="it-IT" sz="2200" dirty="0" smtClean="0"/>
              <a:t>,  </a:t>
            </a:r>
            <a:r>
              <a:rPr lang="it-IT" sz="2200" dirty="0"/>
              <a:t>è “riconosciuto” dal nostro organismo in un contesto </a:t>
            </a:r>
            <a:r>
              <a:rPr lang="it-IT" sz="2200" b="1" dirty="0">
                <a:solidFill>
                  <a:srgbClr val="FF0000"/>
                </a:solidFill>
              </a:rPr>
              <a:t>naturale</a:t>
            </a:r>
            <a:r>
              <a:rPr lang="it-IT" sz="2200" dirty="0"/>
              <a:t> e come tale è </a:t>
            </a:r>
            <a:r>
              <a:rPr lang="it-IT" sz="2200" b="1" dirty="0">
                <a:solidFill>
                  <a:srgbClr val="FF0000"/>
                </a:solidFill>
              </a:rPr>
              <a:t>utile</a:t>
            </a:r>
            <a:r>
              <a:rPr lang="it-IT" sz="2200" dirty="0"/>
              <a:t> e non dannoso sia per il metabolismo che </a:t>
            </a:r>
            <a:r>
              <a:rPr lang="it-IT" sz="2200" b="1" dirty="0">
                <a:solidFill>
                  <a:srgbClr val="FF0000"/>
                </a:solidFill>
              </a:rPr>
              <a:t>per la gestione della sazietà</a:t>
            </a:r>
            <a:r>
              <a:rPr lang="it-IT" sz="2200" dirty="0"/>
              <a:t>.</a:t>
            </a:r>
          </a:p>
          <a:p>
            <a:pPr algn="just"/>
            <a:endParaRPr lang="it-IT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3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Il fruttosio</a:t>
            </a:r>
            <a:endParaRPr lang="it-IT" sz="38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Saverio Santi - Dipartimento di Scienze Chimiche - Università di Padova</a:t>
            </a:r>
            <a:endParaRPr lang="it-IT" dirty="0"/>
          </a:p>
        </p:txBody>
      </p:sp>
      <p:pic>
        <p:nvPicPr>
          <p:cNvPr id="7" name="Picture 9" descr="Logo Dipartimento Scienze Chimi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0991" y="10444"/>
            <a:ext cx="877956" cy="87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http://upload.wikimedia.org/wikipedia/it/archive/e/ee/20111104220017!Logo_Universit%C3%A0_Padova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22" y="61207"/>
            <a:ext cx="823770" cy="82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899592" y="-27384"/>
            <a:ext cx="1656928" cy="100437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t-IT" sz="2000" cap="small" dirty="0" smtClean="0">
                <a:solidFill>
                  <a:srgbClr val="BC0000"/>
                </a:solidFill>
                <a:latin typeface="Modern No. 20" pitchFamily="18" charset="0"/>
                <a:cs typeface="David" pitchFamily="34" charset="-79"/>
              </a:rPr>
              <a:t>Università </a:t>
            </a:r>
            <a:br>
              <a:rPr lang="it-IT" sz="2000" cap="small" dirty="0" smtClean="0">
                <a:solidFill>
                  <a:srgbClr val="BC0000"/>
                </a:solidFill>
                <a:latin typeface="Modern No. 20" pitchFamily="18" charset="0"/>
                <a:cs typeface="David" pitchFamily="34" charset="-79"/>
              </a:rPr>
            </a:br>
            <a:r>
              <a:rPr lang="it-IT" sz="2000" cap="small" dirty="0" smtClean="0">
                <a:solidFill>
                  <a:srgbClr val="BC0000"/>
                </a:solidFill>
                <a:latin typeface="Modern No. 20" pitchFamily="18" charset="0"/>
                <a:cs typeface="David" pitchFamily="34" charset="-79"/>
              </a:rPr>
              <a:t>Degli Studi</a:t>
            </a:r>
            <a:br>
              <a:rPr lang="it-IT" sz="2000" cap="small" dirty="0" smtClean="0">
                <a:solidFill>
                  <a:srgbClr val="BC0000"/>
                </a:solidFill>
                <a:latin typeface="Modern No. 20" pitchFamily="18" charset="0"/>
                <a:cs typeface="David" pitchFamily="34" charset="-79"/>
              </a:rPr>
            </a:br>
            <a:r>
              <a:rPr lang="it-IT" sz="2000" cap="small" dirty="0" smtClean="0">
                <a:solidFill>
                  <a:srgbClr val="BC0000"/>
                </a:solidFill>
                <a:latin typeface="Modern No. 20" pitchFamily="18" charset="0"/>
                <a:cs typeface="David" pitchFamily="34" charset="-79"/>
              </a:rPr>
              <a:t>Di Padova</a:t>
            </a:r>
            <a:endParaRPr lang="en-US" sz="2000" cap="small" dirty="0">
              <a:solidFill>
                <a:srgbClr val="BC0000"/>
              </a:solidFill>
              <a:latin typeface="Modern No. 20" pitchFamily="18" charset="0"/>
              <a:cs typeface="David" pitchFamily="34" charset="-79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6314554" y="-21034"/>
            <a:ext cx="1857846" cy="998024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it-IT" sz="2000" kern="0" cap="small" dirty="0">
                <a:solidFill>
                  <a:srgbClr val="BC0000"/>
                </a:solidFill>
                <a:latin typeface="Modern No. 20" pitchFamily="18" charset="0"/>
                <a:ea typeface="+mj-ea"/>
                <a:cs typeface="David" pitchFamily="34" charset="-79"/>
              </a:rPr>
              <a:t>Dipartimento </a:t>
            </a:r>
            <a:br>
              <a:rPr lang="it-IT" sz="2000" kern="0" cap="small" dirty="0">
                <a:solidFill>
                  <a:srgbClr val="BC0000"/>
                </a:solidFill>
                <a:latin typeface="Modern No. 20" pitchFamily="18" charset="0"/>
                <a:ea typeface="+mj-ea"/>
                <a:cs typeface="David" pitchFamily="34" charset="-79"/>
              </a:rPr>
            </a:br>
            <a:r>
              <a:rPr lang="it-IT" sz="2000" kern="0" cap="small" dirty="0">
                <a:solidFill>
                  <a:srgbClr val="BC0000"/>
                </a:solidFill>
                <a:latin typeface="Modern No. 20" pitchFamily="18" charset="0"/>
                <a:ea typeface="+mj-ea"/>
                <a:cs typeface="David" pitchFamily="34" charset="-79"/>
              </a:rPr>
              <a:t>Di Scienze </a:t>
            </a:r>
            <a:br>
              <a:rPr lang="it-IT" sz="2000" kern="0" cap="small" dirty="0">
                <a:solidFill>
                  <a:srgbClr val="BC0000"/>
                </a:solidFill>
                <a:latin typeface="Modern No. 20" pitchFamily="18" charset="0"/>
                <a:ea typeface="+mj-ea"/>
                <a:cs typeface="David" pitchFamily="34" charset="-79"/>
              </a:rPr>
            </a:br>
            <a:r>
              <a:rPr lang="it-IT" sz="2000" kern="0" cap="small" dirty="0" smtClean="0">
                <a:solidFill>
                  <a:srgbClr val="BC0000"/>
                </a:solidFill>
                <a:latin typeface="Modern No. 20" pitchFamily="18" charset="0"/>
                <a:ea typeface="+mj-ea"/>
                <a:cs typeface="David" pitchFamily="34" charset="-79"/>
              </a:rPr>
              <a:t>Chimiche</a:t>
            </a:r>
            <a:endParaRPr lang="en-US" sz="2000" kern="0" cap="small" dirty="0">
              <a:solidFill>
                <a:srgbClr val="BC0000"/>
              </a:solidFill>
              <a:latin typeface="Modern No. 20" pitchFamily="18" charset="0"/>
              <a:ea typeface="+mj-ea"/>
              <a:cs typeface="David" pitchFamily="34" charset="-79"/>
            </a:endParaRPr>
          </a:p>
        </p:txBody>
      </p:sp>
      <p:sp>
        <p:nvSpPr>
          <p:cNvPr id="11" name="Rettangolo 12"/>
          <p:cNvSpPr>
            <a:spLocks noChangeArrowheads="1"/>
          </p:cNvSpPr>
          <p:nvPr/>
        </p:nvSpPr>
        <p:spPr bwMode="auto">
          <a:xfrm>
            <a:off x="389062" y="5795972"/>
            <a:ext cx="85754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it-IT" b="1" i="1" dirty="0">
                <a:solidFill>
                  <a:srgbClr val="C00000"/>
                </a:solidFill>
              </a:rPr>
              <a:t> </a:t>
            </a:r>
            <a:r>
              <a:rPr lang="it-IT" b="1" i="1" dirty="0" smtClean="0">
                <a:solidFill>
                  <a:srgbClr val="C00000"/>
                </a:solidFill>
              </a:rPr>
              <a:t>Progetto «La chimica degli alimenti</a:t>
            </a:r>
            <a:endParaRPr lang="it-IT" sz="1400" b="1" i="1" dirty="0">
              <a:solidFill>
                <a:srgbClr val="C00000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11560" y="1700808"/>
            <a:ext cx="82153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i="1" kern="0" dirty="0" smtClean="0">
                <a:solidFill>
                  <a:srgbClr val="C00000"/>
                </a:solidFill>
                <a:latin typeface="+mn-lt"/>
                <a:cs typeface="+mn-cs"/>
              </a:rPr>
              <a:t> Molecole in Cucina</a:t>
            </a:r>
            <a:endParaRPr lang="it-IT" sz="2400" b="1" i="1" kern="0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b="1" i="1" kern="0" dirty="0" smtClean="0">
                <a:solidFill>
                  <a:srgbClr val="C00000"/>
                </a:solidFill>
              </a:rPr>
              <a:t>l’arte di riconoscere gli alimenti</a:t>
            </a:r>
            <a:endParaRPr lang="it-IT" b="1" i="1" kern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3" name="Segnaposto piè di pagina 4"/>
          <p:cNvSpPr txBox="1">
            <a:spLocks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it-IT"/>
            </a:defPPr>
            <a:lvl1pPr algn="ct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 dirty="0"/>
          </a:p>
        </p:txBody>
      </p:sp>
      <p:pic>
        <p:nvPicPr>
          <p:cNvPr id="14" name="Immagine 4" descr="cuoco_chimico_Mangosi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5853" y="2636912"/>
            <a:ext cx="2516307" cy="294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tangolo 3"/>
          <p:cNvSpPr>
            <a:spLocks noChangeArrowheads="1"/>
          </p:cNvSpPr>
          <p:nvPr/>
        </p:nvSpPr>
        <p:spPr bwMode="auto">
          <a:xfrm>
            <a:off x="5580112" y="5107250"/>
            <a:ext cx="33843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00" i="1" dirty="0"/>
              <a:t>Vignetta del "cuoco-chimico" </a:t>
            </a:r>
            <a:endParaRPr lang="it-IT" sz="1000" i="1" dirty="0" smtClean="0"/>
          </a:p>
          <a:p>
            <a:pPr algn="ctr"/>
            <a:r>
              <a:rPr lang="it-IT" sz="1000" i="1" dirty="0" smtClean="0"/>
              <a:t>di </a:t>
            </a:r>
            <a:r>
              <a:rPr lang="it-IT" sz="1000" i="1" dirty="0"/>
              <a:t>Roberto </a:t>
            </a:r>
            <a:r>
              <a:rPr lang="it-IT" sz="1000" i="1" dirty="0" err="1" smtClean="0"/>
              <a:t>Mangosi</a:t>
            </a:r>
            <a:r>
              <a:rPr lang="it-IT" sz="1000" i="1" dirty="0" smtClean="0"/>
              <a:t> </a:t>
            </a:r>
          </a:p>
          <a:p>
            <a:pPr algn="ctr"/>
            <a:r>
              <a:rPr lang="it-IT" sz="1000" i="1" dirty="0" smtClean="0"/>
              <a:t>per </a:t>
            </a:r>
            <a:r>
              <a:rPr lang="it-IT" sz="1000" i="1" dirty="0"/>
              <a:t>gentile concessione dell’autore</a:t>
            </a:r>
            <a:endParaRPr lang="it-IT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975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3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 dolcificanti artificiali</a:t>
            </a:r>
            <a:endParaRPr lang="it-IT" sz="38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1438" y="4581525"/>
            <a:ext cx="8677275" cy="1531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 algn="just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it-IT" kern="0" dirty="0">
                <a:cs typeface="Arial" charset="0"/>
              </a:rPr>
              <a:t>	</a:t>
            </a:r>
            <a:r>
              <a:rPr lang="it-IT" b="1" kern="0" dirty="0">
                <a:solidFill>
                  <a:srgbClr val="FF0000"/>
                </a:solidFill>
                <a:cs typeface="Arial" charset="0"/>
              </a:rPr>
              <a:t>Le bibite dietetiche (senza zuccheri) inducono l’intolleranza al glucosio e aumentano il rischio di diabete!</a:t>
            </a:r>
          </a:p>
          <a:p>
            <a:pPr marL="469900" indent="-469900" algn="just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it-IT" b="1" kern="0" dirty="0">
                <a:solidFill>
                  <a:srgbClr val="FF0000"/>
                </a:solidFill>
                <a:cs typeface="Arial" charset="0"/>
              </a:rPr>
              <a:t>	</a:t>
            </a:r>
            <a:r>
              <a:rPr lang="it-IT" kern="0" dirty="0">
                <a:cs typeface="Arial" charset="0"/>
              </a:rPr>
              <a:t>Uno studio recente </a:t>
            </a:r>
            <a:r>
              <a:rPr lang="it-IT" dirty="0">
                <a:cs typeface="Arial" charset="0"/>
              </a:rPr>
              <a:t>suggerisce che </a:t>
            </a:r>
            <a:r>
              <a:rPr lang="it-IT" b="1" dirty="0">
                <a:cs typeface="Arial" charset="0"/>
              </a:rPr>
              <a:t>il consumo di dolcificanti artificiali </a:t>
            </a:r>
            <a:r>
              <a:rPr lang="it-IT" dirty="0">
                <a:cs typeface="Arial" charset="0"/>
              </a:rPr>
              <a:t>aumenta il rischio di sviluppare intolleranza al glucosio alterando la composizione e le funzioni dei batteri intestinali.</a:t>
            </a:r>
            <a:endParaRPr lang="it-IT" b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4581" name="Picture 2" descr="https://encrypted-tbn2.gstatic.com/images?q=tbn:ANd9GcS1MAdavfQvSpaAcPYEG9Z_iT9yZKgJBaJKYSSJor5dFixboE7r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205038"/>
            <a:ext cx="2085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539750" y="1628775"/>
            <a:ext cx="3384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kern="0" dirty="0">
                <a:cs typeface="Arial" charset="0"/>
              </a:rPr>
              <a:t>E i dolcificanti artificiali?</a:t>
            </a:r>
            <a:endParaRPr lang="it-IT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125"/>
            <a:ext cx="9144000" cy="552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71438" y="4356100"/>
            <a:ext cx="8604250" cy="1809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9900" indent="-469900" algn="just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it-IT" b="1" kern="0" dirty="0">
                <a:cs typeface="Arial" charset="0"/>
              </a:rPr>
              <a:t>	</a:t>
            </a:r>
            <a:r>
              <a:rPr lang="it-IT" b="1" kern="0" dirty="0">
                <a:solidFill>
                  <a:srgbClr val="FF0000"/>
                </a:solidFill>
                <a:cs typeface="Arial" charset="0"/>
              </a:rPr>
              <a:t>Le bibite gassate e zuccherate fanno invecchiare come il fumo! 	</a:t>
            </a:r>
          </a:p>
          <a:p>
            <a:pPr marL="469900" indent="-469900" algn="just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it-IT" kern="0" dirty="0">
                <a:cs typeface="Arial" charset="0"/>
              </a:rPr>
              <a:t>	Uno studio recente ha dimostrato che </a:t>
            </a:r>
            <a:r>
              <a:rPr lang="it-IT" dirty="0">
                <a:cs typeface="Arial" charset="0"/>
              </a:rPr>
              <a:t>coloro che bevono circa </a:t>
            </a:r>
            <a:r>
              <a:rPr lang="it-IT" b="1" dirty="0">
                <a:cs typeface="Arial" charset="0"/>
              </a:rPr>
              <a:t>due lattine di bibite gassate al giorno </a:t>
            </a:r>
            <a:r>
              <a:rPr lang="it-IT" dirty="0">
                <a:cs typeface="Arial" charset="0"/>
              </a:rPr>
              <a:t>mostrano variazioni nel DNA (accorciamento dei </a:t>
            </a:r>
            <a:r>
              <a:rPr lang="it-IT" dirty="0" err="1">
                <a:cs typeface="Arial" charset="0"/>
              </a:rPr>
              <a:t>telomeri</a:t>
            </a:r>
            <a:r>
              <a:rPr lang="it-IT" dirty="0">
                <a:cs typeface="Arial" charset="0"/>
              </a:rPr>
              <a:t> cromosomici) corrispondente a un </a:t>
            </a:r>
            <a:r>
              <a:rPr lang="it-IT" b="1" dirty="0">
                <a:cs typeface="Arial" charset="0"/>
              </a:rPr>
              <a:t>invecchiamento cellulare di </a:t>
            </a:r>
            <a:r>
              <a:rPr lang="it-IT" b="1" dirty="0" smtClean="0">
                <a:cs typeface="Arial" charset="0"/>
              </a:rPr>
              <a:t>circa 5 </a:t>
            </a:r>
            <a:r>
              <a:rPr lang="it-IT" b="1" dirty="0">
                <a:cs typeface="Arial" charset="0"/>
              </a:rPr>
              <a:t>anni</a:t>
            </a:r>
            <a:r>
              <a:rPr lang="it-IT" dirty="0">
                <a:cs typeface="Arial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75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3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Bibite zuccherate gassate </a:t>
            </a:r>
            <a:endParaRPr lang="it-IT" sz="3800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05" name="AutoShape 2" descr="data:image/jpeg;base64,/9j/4AAQSkZJRgABAQAAAQABAAD/2wCEAAkGBxQSEhQUExQWFRUWGSEbGRgYGB4dHhkgIB4bIB8gIBwaICgiHhwlHyAfITEiJSorLi4uHB8zODMsNygtLiwBCgoKDg0OGxAQGy4mHyY0LC0sLDQsLCwvNCw0LCwsLCwsLCwsLCwvLCwsLCwsLCwsLCwsLCwsLCwsLCwsLCwsLP/AABEIALMBGgMBIgACEQEDEQH/xAAcAAACAgMBAQAAAAAAAAAAAAAFBgQHAAIDAQj/xABEEAACAQEGBAMFBgQEBQMFAAABAhEDAAQFEiExBkFRYRMicQcygZGhFCNCUsHwYnKx0SQzkuEVQ1NjghZz8Qg1stLT/8QAGgEAAwEBAQEAAAAAAAAAAAAAAgMEBQEABv/EADERAAICAQQBAgQGAQQDAAAAAAECAAMRBBIhMUETIgUyUXEUYYGhsfDRM0KRwSMk4f/aAAwDAQACEQMRAD8A3xP20JH+HuzPyzVWCj4Ksn6iyHxLxVWxFQ9dKX3ZIQIhBAO+pJJ+NhIwNyZzqoIEj1AMEciJE+tvbxguQAS2Yj0116xp3sG9fEoCt4E9ueK/ZXpV6LTUUzqAAAQQQdZmCRPezXe+NqLJDAeYQ41LFY1AqAlxrpJYnsLItLC3ZlAE6agWnrwxUeCAQDzOg+BO5/2t5rgezGCm36TgcZZGPhMxSZAcAkehbMR87Qb9f3qMWY6nUxzPX172ZE4bp0hNWoBPePXuT2i0TFUuphEDqw/FDa9Jnl3At4OS2QDFOmBgmDsNuxrjw1MOSAOhk87OzYHc2VWvjG71APMCcuaN8sAhx3GutkylSYUqgX3khmjfLPvAjkCRPrabxBjhvKXQFyzUqRDkiPOWM68/KE17G3GBnE7mYzeVrV3dAVprCoOiroPid/jYtwpdiFr300vES7IwEiQKhU5cw/KAD6Fl23sIw3Ca9UeRGIPOIHzNnTB3vNydHXwTTK5HTYVZI94bFuU2n3qGwZqGhzV7BxPbvUrAU6a08jgiq6LoqipDFXn8E6wDpJ3jWzsBwqldKdCpSUF4ys0AEqSSAT+UTpavMcxT7NiyXcVM1CDTIMTTLyAhbdgmkTqJItZnDdUPdmpsZdSVPUnSI7WYrYOJnOpxmNw2sDxdMlZK3wPp/v8ApYlh9YtTVm0IEETtFtMXTPSaBJiR++lnnkScdylPa9TNCutddpKN6HVTZcwbEiSVgtTczpPlb83xG4+NrE9otw8a4Ow1aNTHNdj8gLUNd7wZGZ2jmBysjbkRpOCCJbqXlSuZizE6GCqz3J1k9rC8SxKjTBDVgvbMCefIWVK9KlVFMUmq1GJAM1VAEkAjKYaInWBvY3e+CqazANpL2rqI3nuU0+pYDtEgV+MFAC0gztspiN+k6/AWdODeDK17y1r8xZZ8tEGf9Z5/y7dZ2ss4Dg6UqpOUEjY9LP2G3t0YeG5QjpsfUcxZbaytCABx9Z78OxGSeZY9xuK01AgabADRfQfrvaW6NlOWM0aTtPeOVomDX7xV8wAcDUDb1HaxJmAEnQW00ZXXKyFgQeZRnEP2jx3+2H7wbD8IHLJ/CbGOE+JalUm7KB4oBfx6jF4AgaJGrKPdExPK2vtH4hu98JpUFLtRBJrKYEQZUfmA0PTpMGwbDOH2u63e8rUfxGfMmUaZRuDzzzKxzg21KqUZNr8Hx/mC9hOMRg4l4YaoqVaS1PGRpJMGo497xKrfhYR5UB0B+Ui411SlUSmz1KsZ3JXMKbwCTm3dmYeUcgTyFmGriFNKasQaawSwqeUgMROYycoJnX3mmALU1iXEJoNUQeKtLxSQhBp+KVPOZZaYEabmY62V6o9Pa3Y6/wATw4b7wldr0+IXxaCsCg81dz7tKmCrOGJ55gY7se9uXtT9oy1/8JcDlu6e9UXTxDzy/wAO+vOTaBwylS90q6ikEuzEmplbJ4rkyMzTJRZ0QadZNgt/4EvSsPDpO6n3Tlj5k6D12tLdqPUbBgggHEj8J4r9n8RgTm0gddGn9Pnbtxdi5qXosXMZEnL1yAn6m2tbgW+0wGFIE7lVYEj4A6/CwSiy+Kxqq8flUAsCORzWTtBOYZyZYWHe0yjVo07vfLuSEUIK1I5XAAidNZ6jY9LcsZuzZRUu9Zb1QJhSDNRSfwskzPdfpZbu2K4emouru3/cM/RYFpj8fOgK0KSUtIBVBI+c2W9QJ4EA0K5yTDXD17vtzqLUWt4CHdK9RQr+qMS3xAkdbWbfRdsToAvUpCrHv0XD5D0mAWXswHw3t8+f8VzsWYFmYyWJJJsXw7iNKBzeE7NGh0UfSw4brE0BpaVrzvJP2jTiF6vV0qLSr6R/l1wTldeYJ3KxpB1UwR1tJTiIAAGgZGh0Da/zR5vXnZErVa96zNlq1ADMMzOtMfzsdPjbgrVwIFQADlmOn1twoJGyFTjEarnRpxmOZhG4UGOs6DX0mxVeGUkjM5P5VALa/mOgXlodR0s3YRg6ZaX3YZQQTOp0iNDzG+nSzXdLgqQsRrrA1nn8Sf62znNgAI8nE+k1GqSs7UGIg4TwzWnWlCzAAOdyTuWdgFQQJhRPqbTcfwKrTBFIIW0LVC+qg8wpEsee+g17WsZEgaDKNG76AAjtpaBfMQoUWqOxV1cDNlhjIEajciOm2ttXT6dVbc/J/aYd+qscdyt6fs+phg9V3rLUUgxodVgxGuYEyNSJA03sTxbgajUfxqY8MlFIiMyk6q5UDTNoCAevU26X/i2lR8RIapAUhkXy6iffMLpsbCl4xr1VCqhFOZAZoHXeNRz0zfC15Za2LMwxJMM44HMQrmaaX9G8NhQzeFWVgAArjJUG/uiZnrrFoBwkXe8VaDavScpJjkYBj5H42e8SoIaFTxCpaqM6kCBKlpXrHnnUnn0sDxOh4t7+0M+WnUoUarvE6lApCj8TsUJ6bm0VjCxMp1NHSkVWj1JG4buVVqvlkgfmYgRy/wDizHjHDF4q0wUWcsHy02mdRoZsLbisURluyin/ABaM5/8AI7eixaJeMQvNWmXe8XhnYElchyiJ/EX0A6gWj9Mk5Pcvs+J4G1BxFjGvFSoTVz+LOZs4IMzuZ1tc/BF/ypRrSD4qSR22OnYx3OWLUlf8Tq1DlqO1QaCGYsPhO3ws9ezW++Q0jujSvodV+Ei1BXgfWQG8OxyODLzwyjDsGYuT5sx2mYYKuw1/TUmxjLpYcaoASpsNPkdPppYgx0NnqeJC3cScTuwPjUDqWBgfqeg5/C3z/imD+AxzCSHZWHQiOnYg/EW+n79hheoHSB+bvy/panPa9gT0KiVfLlqSjDSScphucToJjpYCDmGGlVVKYENOoPWP6bH+1n+449Uq00YuDOjSBpECY/WeYtX9+RVgK2bSzHwfVpGmwcguHlVJ5ZRrHO0+rRWr3MM4j9OxDkA4zGRMXWi6rXGjnRlEMNvQN6HXpZzW4ZKa1UYVKbiQ67Edf7g6iyrieFpfrmW2dD8iN/gQfr2tM4QxP7Hlu9d813rbP+U7SRyIOhjcWleiuyvI7hix0bBjlw/i5U5TMbg/l7elgfH/ABNeKtX7MB4dEiRBP3vWT+WdMo+Nif2PwiyNyPXcciOxFvcYuSXi6uQPvaIzJ3HMfEfUC3vheo9K4JZ0ePsfrO3KCA4EA8C3enTrfeK8VBlUKTG+uZR7wjmdtethnGeO/ZUqUEceD4mZFBDayTGbkRGvx6i0jDcOa9KahOSgmr1SPKP4UH4n5dBOtkP2hX+g706VAQtLNJJkmY948zp6drfT3XgMG7b6eJA9Y3HHUK4zxixp0mqMXqMA4QZlVJEac5gRnksZOXKCZUb3eGqs1Z2ZiTEt/TTQDkBbjg9ENULN7qKWb4DT6xbolSUyHeZ+Ns5wez5nSOI6cEYxQ8A3W8uaeZsyMCy5pMxmXUMDPYg2f7xXvCUhRuSMdP8AMqkhV/1+Z2PYEf0tVvBuPPdKrOKecFCCvORqpB5a79QbPGEcRLfVKV/FVsxKrQLjOsbHwzm0PUgHebADFqwPB7gDHLtXw2ol6c061WoCpqsrEI3NR5lmVOhI66CyZfYqu1Rn+8YkltpM6/ubXBjHDZvVAXdEW60AxciJdmAMaLIUSZJJJNqep4VWer9nyw6tlysIymR1EgGPlYuO8zpXHUJYbw+a9JnDyykggrMiJ0K6j42Evh5mFBnbUfqP1sbxjh+8XYrWRgC5VG8NmnOe5AnMwJ00BNm/EfZZWW7pUrVWau4zMv4V092eZHXa3Kh6hypyJ5mNYzKzVCumgPwse4YwV75eFpDRRq7R7qjc+vIdzaVgPBN5vlZ6FJR93Aaq0haccjG7ERprta2+DOE1w1mR28R3A82SFMCDEknroetkavNSkgZMv0+pypz+kGDhuKLq6LTu4IFKkNQxBInTUltpOsmZAFo1TCqAJHhXca7eADHxza+tnjHb3Tp0Hd2IRFLM2+VQPMRHPLKju3e1cL7YKI0W71Ao2E09By/DbNqFlo3JFEDPu7hnh7istRApplb8WuukDeJAy5TpvPaxOji9WomYSMujZQSdhDjcmDII10g8jZHwS+UqMBmAVhOi6yoPPf3S3xjpYg/EdINCl82uoBJ00kAHXp8bDd6jYx1NfU0Klp475h+uatdj97UqjNmy05hTETOoE81JA1PXUdjN3rUqGekKS5WAZY8SD1jVZzEDRiNZtIo4o6U2e8OaaOwKGqSup0YKHM6IoggbuTpaDjnEFNkZVYFagy6EaSOqkTG403Atq6f5AxbJmRYpDYC8SBe8qpIqNUaA2dkWfOsiFHlUqQ3u9Ukm0EXlQ07+uukfUzqTYHRxstTAbLChqYWNZ0dJadgQqxG02H1cWg9OWscu/frae6lmbMsqZQsOcR1vEutVQdUOdevQ/SdO9lvEcTLULmoJOShDDv4tWD/pAFo95xR3DBTuIPobRqN1UxmqMCBsqEwPmLUUpsTa0lvO5sic1ep4gdSCRsDy+BsQe7VnUSiII1IBLNrOpk/vlba5YnUoVVN3VqjASfEp/wBApmPW0/E+L7/VGUoF6ZaU/LPmP1s3n8ojiC3uQpiX0H1bsB+/hadwjemF6LQQGBGmsRqo/T42Xq1Os7FyKrGYkhiZG4nt0t3ula80mVgKoyENBDRvpI6E29t47nQZ9OUMW8GiprDzAaL3jYa6xzNgt74ovNWRTPgqdioBb5nT5CynceM7vfChrF6T5QpWGMHnBAIIJ11117WYsMxu5XWmz1Wqsg1DeBVIA7kJHzIsk784EaNoOSJvd0vDe9VqtzJZyI+Wgsle1e+hKC0mdmqOQRJJOUSZM65ZiLd+K/ashJ+yUWM7PVgKP5aakif5j8Dar3rVb3eM1RmqVKrak7mTsOg5AbCxJUQckwXsB6EjXVZceXNJ23m0uoBRdSJBzAyRlgDl3tauD8BGkdUDKR5o3+B6jvaZjPC99WkfszU73RGpovTQ1E9ARLD0M2M2Z8QAmOZX2D8ZC71gxQvSOlRJjMvb+IcrWPj2F0WuYvFCoKlJoak/8Q1yv0O6n4TqNVC7YPhl7Bp1hUwy87ZtWok/xK2tP0JAFu9Lhq94YGRytSjUMqytmpPpoZ/C0fs2S1aBcrGb2LcwtX4nf7LSJCzTJRiZ92JT5aj5W1uHEddPOy01VhEOzKW+ABj427cP8PpUDVi4ZcwIpwYVl2JJ0MEiIG8dIsvNxQpvtOjRRXDVAj1DqWkwcnRR15xab8MrnOOYz1dq4jvxpcrxfKdOld6t3ut1SmrKoeWMiJIQQqzoNetqYxvhi83VmWrTPlbKWXzCdxqOogieRt9CYRdBVoJlTXOyrGkD3txqBqfjFo+I4XkLAqFzUmO2manlqK3WfMw1HM25+PdWIK/rFmoYyDKJpKKVyc/iqmPh+5NotzxIUqodkWoumZDs3x5dbXXxNw9RvPgCsctKrTJDSPumAGqkgws6RMa7Wr/iT2U3u7y1GLxTH5dHA7qd/gfha5dbVcAOog8GLuI4kjVjVuyeCp/ADMdbEME4geg61VAzKZ5ieRBPQjSyvVpNTMOCpB2Ig/W05XVjKiDG3XTWLEVwOIt1zzLewNK18yXurefDphiyojTlg7MTCjpEG3DFbtRqVvtV1NSsacCqyy4OhA3gtoSDk0Glkrhi/orqtUF6BaXpkmJiA0cyByO9rIw3G6t4bLdUp0qFJwpqMJzRuqIhEacydJHpbmQRtM8hHUAXXEv8ZRa8gUaNKXRWnNUqRCkggbAkiNJFrN/4/Tr0mpsfMw+7I180GPrat8S4aaqzVa9bxgGIp1FaeZlWEmCNBEx87cMJqtRa9VAZ+y3Z6qyfxkFU+Ikm1daIlOFGPpE7nazmPHAfFl2F7bDLuhPhhi1cn/NqA/eGI2nZidYPaXbE6WaDzBP9D/t8rV57CLjSGGtUpn7+rUZajD3ljRR1Ay+bXqbWTe2imS2gA3Pyn+tp35BlQH0lN+0u/stzvNPMSJVZ7GqDHyWLVzdbzcMiZ1bPlGaF5xrz62t244PSvj1aF5DFbwGb3oKstUvCtH4ZI9AbNF24Bw5EVfslI5VAlgSTAiSeZ72k0W1asD6n+Y67O6U3wfwxWvxFQsUo0935kjkv9+XrtYmKYHRp3RKVBAviVaaMY1YZhMsdTtzNuPs+xZHoU1yqrXcZGVRANF4Kt3yNAJ7sTvZnxW45FWJhKiOPQMJnsATZdnXHU0LbH9TD9iIF+4mpNf7wj06NQJTNK6eMoamlRd8w2Gc+XNyyqNNbCv8AhIvlF2end7rXVirLQJpsp5Z7u3lIO8qwPSdrBsZwp3rVDSQ1C1VwUUFiGzNII37zZh4Op5qzUq60Wvd3X7larKfFBBmiSCZIGqnUrttpZ1TDAAh6igIM/aVniNJ6FR0qCHDctR6ieVtsLuzVFqvlzmmAYAkks0AQPifhazuNcFN6oreafgkhcwZCwLgaOpVvMHWDI1Gh906Wk+zKiiXfEazJkanTWTGjaVSPnttZ+4fSZrJjnMrKnipQlcrDTbQGTtuCAOwE2tDg/hKoKdCrVZCcpYjSWJMrPaCTHUjpbjguCXfw6LGnT8SpDMxXzGUnZv5uWmlrsw+kFpII2UW8hDdTlgKgExKp4Wok+DSk7kACfWN7daWFptkpqNj5SdOkCzuzACbc3rCDGtiKLF7jEatgFDlQU76iiB9SCbcKnDqJ5/DcAHYLpr2VbPy1tp06/K2rP5lJOluFVndxiV/wlcq+Era6GVZTPxjS0PHsEY3V0g/e+WD0HmP0FrCvF7WmAWOh6An+lhXEbSlMjVcxJI6ZTbjKMTqkmfL/ABXhLXC9vSHmUQVzCQynkRsdQRYpwZSo03e+EEJT0ROfiH8In3oGx6HWxj273fLfaJWDnpfUVKg/tYdeLkaa0aKDPkGVcuudzBcgbzJAHYethsfCfeUaTT+tZjwO5YOCV6l7RalS+fZS7n7PTXrqJc85216W3/8AUrJXqXe/UnWpSIHj0DlYaAgleankV35je2uD4MadOqLxQWpQCJSz5gCmSRVca+XKzM0z+A9pzE6DNdk8Qh692qG7u/OqmppMeukfGbIJZV3S5Fqe0Vnlf4+kPXh6V7X/AJN6Ebxlqr6j3vpat73xALmaqIZoMSr0qinKfSJAYHYiDb3HX8NYByt1UwR8RtZZr4gxqUxVqMyZ1L5iCIzCZntNhrcWHkT2q+GmldytkS3cf4dq3fDwKZPimkFyzpncQST2ZiZsucM8MXaiaTU6c1FzEVGOuilS0dCWECPw2duKcXaoCiQPNGY65dFMheZ3idPlZTwLDa1S+pVIKUlGQZtyg3MbySSZ5lu1jZwMjOBM5ayeTLFwKiKdGmp3ILf6j/aLccbTO0LqVo1D/qyqPoGtrfa7l/uwNBrvpA0EgGNOZHMdbL+JY2gcnxRTqCiwqB4gqrkZYkefNnjKf0thg2WMTtODnBhisnG3udOIaUUbmJ21PYQJ9RrZjwx2amPFUq4OU6bwAZHbWPhZaw+/jEDSYyQJEZMgAGVW3Zp94Hf8NnWmweSpmCQfUHWPjIt3G0xVqkAqRzK69oHDlJ6qvlXzjXy7wQNfWVHXSyDjXs9KVCKRyyoqU9CQVPIncEEHXoLW5xcZqUF0JbyxI08ytMdIQj1NvKtL/E3Ef9pgRt+AwPlmtRXqbEOAYkp7cz57vFKvRbK6EMOY5/LezHw1xGSr0GVoq6NlcIwO2ZSxEHaddYtZHtF4bpNQLhcrjNBXTUKzjT1UWq68XHUiokiYBI36R3PS2jVeti58zy05XdGG98VGijXUopYklqigDxNiWIWRnPMybEfZf4d7vN8u9cSl4u4UiYkDNMEbHUG0K48M0aNF1dFFVtQ2Vj4ZjQF5ggcwNO9o+BYZebtVW8UaqtUWcqg+Rhr5dtjakXqF25nhS27Muvhzh+7YdQFG7rlUHMSTLMx5kiJPKLBvaBxclzVKbDO9U6oPwpzJ7naOcnpZdvntGrqB/gylaIGd5pqeoygE/Syf9kqXmq1Wsxeo51J/oByA5AWFrMjiGqc8xrw7E6D1Fai7s2hCinlg7ToAF000kf1JCrjV8DEeAdDH+a3/AOti3BXDSoAxFnM3NPyi040zdqcQzYBweZ84cP4m12q06qwYEFTs6kQynsR+lrtwa+07xRABzKR5Z3K8wf4l90/A87UNRpHw0aDlYaE9RuPUf0swcL8QPdmgaqTqv6jow+uxsndtJUz6PU6UaqsW1fNC3FN3fD78awzeBefegkebTMpI2mJ/8m6W7Yxgq18lS7lRVSHowxGUg5isZ2ZpiJyjXtZxFa74ld2ptDAjUbEHkQN1Yb/3FlS73Cpci13ree7sfJUI0PZgZAYdwRG1ug4MiB3rtPDr+4kDhFqa0S7Xi9eM9V/Hu6CmUpNLavTqaqCfxAxOmliGLXpqN2vAhH8ZRmakGTypJkqCwMzlLIxA0mJ0i41dVu1RK4opUqJNRacAhxl10GSBAzSqHVbEqB+2Uad5bwaJZg9NRUUSdQwcAw5ymIhW72qVsjiRWDJy3UVqV+fLRamy0wmUBQm5hFhhDawNxMa6WfcR4jvPgXZaflZ6YZ3TKWpgc4JgqYMyBoDGulk7FKfgPmFM5GBmlUVpUwRA2JWdmB6WL4e1K8UMioi1QrIpYny6mOciVM6Tvzsqt2AP3j7qkJUjqMuF4je2oUQ+rmkGckAebPB0A6enpaQt4vPm6gHQRG6DvPP62iYHc2pUV8RgzKuXLmzE6k+8Y7adrFTXADNtt9WFmgnsydguSABPRVrwYbYdB0b5akdbdK5qECCfdOkjQwegHa3KniKHbr/tbcX5SQs8yuvInT+tizxFEc9TobwwoxUVX6yRB1gb/H5WIU6OdCrAKsZYEaa8tLcbuyqsEz/vbqL2kQu45WYpweTEOfpKh9qXD/8AjLuSxIShUqEnqGAHzYj62VuHHeixvS06j+DswUlEYgjNUYclBnLz0kizt7Qb+K17SkCJemQP9W3pIn4Wl4Pcql0UFHBo5XfKuqmUptlqg8ygYTyLIdNrTsdz48Ca9RWjS58t/ElXm606DBhUZFWkadXKCRWzyVqaGVbxc+omGPQ2XmxWtUpinWqSoMliPMTqRJ6STHSbEsScJQVaVRqlK8t4yZgPJThYQHsQJH8INl7FamRcvM2RqHO7Al3wrTKU3t2Tx+WIrY9fMzmOVgt8BCakebU67jSJH9LGkw81aopqRO7E8up+A5WD3W9olZlchh7oLLmBgwJA1jTca2bQvHER8TvAOzMc+GuLvEdEqytQgK0iVcjZpmVaN9I1s90KzzoJ9JjQE+rGATlFq+uWFPVXxqwWlTXVYEExqCCRMdDv62lXn2gmgwRaaMGg5yCCBJAYdzqRPXvZd1HqnHjyJk7yowZYlW+eGhhC1ZkJVAZZVGpc6RPoNSVWTErW92S73m8VDeKxp0wAAZEnkYMNtqYiWJ9bGcD4jq528E0zUc+fPUh2jkQwIMDQZQB2ttjqeLmapcqZfctSqspOmpICAadWHxt0Y4/KVaXNZIbs+cxdwXHnoN4aLnUM2RixpsAYnzKcsEKCVYESLMVx9oJUSTVVp2inUEb7KtPr+af62U3poST4bKDsGf8AocutpVwp3QNNelXI6rURu2xUT6WQyIx57mrdo6rBvKk/buM97428RpMPMFiR4cZZKhQrsywSTOYmT0sQoY7TqsCrtnMQxfzjLOUqSIG5kFTIJmbTsFwC6XinmulRWjcE1EZfXK4j5G2t7wF0YDxnpNsorRWosemcqGQnbzfCbd/CMBkYMgL6T5DXjE4YxVrOmVkqPIIUQmpKlZLLB2J0CjUiwHhjCQ2JszDyis2QHYFFIH1E2PHGq12dhe6DUnoo1QOhmm8CNJ6kgaa67Cy9gl/ZDnmWDK/x5/2sln9EDAxzzGVUIylVA6yOfMceK1ek9OoGID+UxrJiRoRrZWoU2AqVGIVvEOYRCiSIGmk2euIrzRN3pXp9aKOrMfyq0oSe6EgnplsjcNJSr3pwtRWRQalNM2ZiAVUkk8gTMd7VXIS3t6kGmKhTu8f3EKXnHbtRpr9p/EpIGScxESAds2oMf2tFwa+faqqrd7qUzHQ1KgE/+IBO1i2I4RTqnw3VSMwZZE5SRH6n52Y+H8LprUVkPuSDGnLYxvuLU1qDwZLYT4k+4XmshFJqKLCyMrkhusSB9bTzfG/6bfT+9o19pEXmk06EEQSY2PKelhN74+ulN3RmaUYqfLzBg2oxjzFhGfoSn8MwWv4INRMtOogZSSSdFWG2GsaGek6yZEucjEHRlNnbCvabcRTVKlOvTKoF1CsJAAnykH6WWeJ79dqx8ai6tl3G2Ze46g668pFobaLQ2XHc2Ph+tFXGeIW4WwqpenPhVRSKic2szroI9CbPgxC8XYZb5TFels1WkMxA/jp7x3WbUzwrjhpVqdTcqwI/X5iR8bWXcBd6dGteFFR6oY1AyVCrlGOh3g5ZIIIPumyAChwZXrT62HHI8cefvGDE8CWvQDXa8OlFhmDUiDlB5g7snaZjay7gOB3jDXemalOvQrDN4aMoqE+UBlDqQxO2Utr3tM4Y4qoq5UGFbzsIy8/M+Ue643YDQjzCNbOS4YlVatOoIg+R1IDBWynRgNIIiOirayra3XcybmtqBR+oiYli908GoreYhSfAYBSV0DAe7kcAyBlU6CJGtk271Fwy9qXeoaTUc9Nw4AqL5cpiIzqsqV15WesR4Qu+VqD1SSoHgOSviINcymYLpMALEAARFq+4j4ZauaaNeKKiipHiOWAJJ8qkZcyacyI0iZsWcNg9Tj+madyk7h4/xGZfajdTuhMH8wn5gR+lulL2iXRjOaooJj3qZ3ExuIA/MdLIdL2b3vMFWitbnnRwyR3YMAPQwbEcN4futM5b4tFh/wBjxZ+Ds4U+qyLdIQdmJ05dz7FJjxd+OsPhh4iSDswC6jUHMpg9iJFhb+0agYbMmh0BJkGYnQ6jn6W4jgDCLxTepRvNS75Fli+qqNpYVBqJ6NZAr4fQpVSgdbwk6VUQhWHPytB0/hI7GxbUxmBa7I2G4Mf6ntNpMh8wHQTrv1tKwr2h3YEVKldRHvLuTpyga9PhauMXwdMs04kxlA80g81YGQP4XGkx0tD4cwDx7wKDgqzq2ToXUFgPRoI+ItwKh5zFCzJ4j1glZr9f1r3jRBTar7oinTzto3aPKefmPIaMfGbql3oKLvCvWUuBGVXpEq6nnDIuReRUDpqp3S/NdqtGsoBBpKrIToQ33kH4EKQe9nnhW90r7UvIyTRRaYRX1zhQoSeYKurGelRrLyCcTW9Jwq2EZUTzGatJbpdypEZmKhRHlO8A6LJ1jaSeVq8xnFyWY5tATl7fKxDi/H6lZ4bKMo0VRAUcgPh85sI4Y4VvGIVAEBWnPmqEaD06myMeo2ZrIw0tI3d8/vA12ute81RToKz1G6d+ZPId7W9wZ7NKd0ipVirXPMjROyj9bOXC/ClC408lIan3nbVnPc/pbXiG/lZpUpB/Ew39B372bbctFe5pgux1FvEROLRVq1vszIaNOCaj5gwamJLSORAEjf62SMNwlb1eTUdWyLNQov5VgIg0OpOVPjZ44gQrSK/jrMQxOsKuVmE9yUX0U9bFeFMJSjdjVZsruQw0HuCYJkbCC/wW0lepLc9TOtJ9QgHqB757OgzGpQqAr7xndOoMagb6xrFomJ4Le6NEvSU1KebzrrUiY3A1UCR0jrabdOIXz3p6YyoAFJOsAQQg7hAFnkag62yjjtY3Krndg7A1ZQnOQTAI1gdthqPWxVg7smUjWPZgHES6XFqeJ4d4pN5fIU8TKp/0oGHWdTbrhqIyMKdekzkElSCRA1AkaoeXnABjewTibDXvN+K0AXaoAxJP1J5ctbM2AcDXepS8OqpFbXWSCY6dCOnTXXez7jSoBbzLKNTeh9h4/aRf+LVru6V6AyEe8QJU9vLoU7Ta4sDxqliF2V2AGdYYSCAROYHttvyNkVsIvN3TNdqS1nu6/wCVWVi2XeaZDCfQ5p9bDuHrnXqUKuU+HTqsSyrAMneI2HYRt2sLWLSm49Ruof8AEHOMMJN41vFV0SkjM91pPnYE+ZkEyR+LwkK6MwhpGpAmy9fqr0P8h1qKSGRxqHU68+fIjkZFp9fGq5qGlXp1XdcuSknlSsw0VqtQHMyLAhNutgmM0Xu5dEyMmhqKh0ouff8ADGYkJy13jQaWJ0FoBHMjo1DISGOM/tHXAOJFam9NqeehWQrXoc0JEMUndf7A72h8E8Ei63trzRvKVqAVgoAIqAEjR03BAEba9rJF1xLIZV9F/ETEfvpaPiHFdSr5Vb4lRMev7Nhp9ZDtUe3+JXqa6CAxb3efzltVMZD3pKS7tVXMu5VAfxR7pPIGDZ34XWMy9I7co1HwtVPs7wWoAlTSksg5mALNrrodp262uXCKK6uvPTpzJ/W1FXLyOz2pidMTcK1Jj+aPmLJl+9nlCrUqVDVKmoxYjTTMSY+E2cMfU+GCPwsD+lhRu9I+9M89V352c45k6My9GU5T4PqUboKiIKuZadQpUUEFgvLYj3jz10spYlg2WSaVS7xpLS6E+sSojXWRa9LlBulFcpK+Ekf6V+tljGgfMPeE8vegd4159R6b2zF+O2s5rdQZo/gVZcjiV02GAIjJGqyQOegkjvv9O9iVzxR0y5XYZTIIP75b9bC71fDSLoglScywNuug+cbanlabTw/xKS1KbZmM5kjVT3HId9RZ1il+ZdotSKx6bRnwbLe6wULkqDU1aYAgRDFlPlIg67TZ6xPF3CCnSLSQKaso8zQDrBOijUyT6myZwmppXVCompXZi3XKmgE9NyfhY5dCWBY+V28oI80REj97k2FfaJNrrVtf29CV/wAR8B3iVq0meq71cpZiZBIkEk8hDGfS1h4ZgwqX2ijgVQlNVqlgCHIEnMDv+E+ti9K7wIXNA2zGdebMevOy5hPtRw+7Xh0OdgfKaygFZnUjmV7jeNARalSXAzMw4WWTxIiC61EkIGXKAIEg7gd400si3fhtajxlJYnmf3/tZZp+0Kle6pDrW8Rmyrlhg4M5QqyMrZsqgA65p3BmZeOKL7cLwEq3UZkIllZnRgVOmZV8rZZ315x1G5C7AkcCVaHUmoMFOCepadwwyjcqJhV194x7x6ell67cLiqj1QqDMxyqFEZZmB0Egdo9beDH6GKNToU6lejVA8QoaekRqCxlZ5aEnU2NY1UYrTulIw9UQxXTJSWM5Ee6Toinq08rO2A8eJA5LElu4p3nCaL0KqhVUlCQ2UDKcsqRHfX0i1V4Fijrers7nRKqMTH8W3pytavtBuy1lrJSLLVud3FV3ViFKmZpso0nKCw6acibVNfz5FqAiCv6G0vpmsyJwUfjqE8Uw8+NebvTbz061TIr6DVmyw0iJWBB01G1mC43akKIe6vnV1FOpTmHVt5ynWMymImfjYTjfEt2XEK1O8oQhKMtanqylqaHVZ11O4INuNDB0pq9S6XqnXTdYIlNt1MMraRMcz1tyzge4fYzd02odMAHjyJ5g+EeNXzVogywQkiRMANGqjTa1y8PXpFUU0pLTA5L7vLtamqT1Kdze9ARUFQUzzgmWJnsPqbGOE/afWSoqXtVqUzpn/EPj/ezKsiBqdS1re4y2sSw1i3ipDQPdk9DtOk7dNrDLtSSrmdSS0nOp0IY8j09Nu9juG1w4D02zIwkfvrby9YUGqeIhyts45N6j83few6nSrcskWx6zlYuX/BRVUq6yCZyjSNN1YbN9DzFodbD3oUEpszVELhRK6qukISNwTz2gWdEQU1LVYAH1+g1JsDvxFUhico2T+H1HeBp0tCmmaoYJyPpBsVH5xgyscfq0xN1pGKNJjUvFT8xJJy+pOkdh+W3O75qYquyAV7ywK0/+mi+6G5CDJjYR2ttfaS3eoQ1OFRi1OmTOd8zfeOTuiqFy+vMi0vDabZnrPLDMD4gbRgBJE7rrHWOdtWqof8AMmDYnThFlXMGADEFnqMRECII6gzprsDZ6umBrVK1FMRGo/EOWvUcm5SbDrlw59oIziIaXyxkgRlRNNQAArE7QetnepUSlTzEhEVZkmAB8bQav4aBYLlJ/MS5NSwTaZyYjsGG07Hsf9rKOIV/Dao60YYHNUpD8Q5unfqBuNddbFcTUXkjeBqpB2O4b1HL42hY3dFIU5iHUaNz7fX+ptEddU/sPyymqsg5iJxRxBdrzRyEkKeamCPj0tXN4qBF8JKzlD7qwBGs7jXXn1sW4pw3xK8pFN2b7xfw6/jHbmRysXvnCv2OhRqug++LAGdRAGUk7mfMY7C2jSi0p7T+kpTTi59pAHjMXBwXXrUg93ZazRLUQYqDrAb3/hr2sMwu7KLyiwZnVWBGUjkQdbMbLVpFGIZJhkJGnXQ/s2dLq90xAI14GW8JH3qaVNOv/UXsdRys1dRkYaO1Pwpq/fXyPpD+B0gANyYif7DpIPOz/hR8sDkes/PvZPuV18JM2dXpGAtRdQfUDUGeWtm7CAYJ8sGDp+pnWzKBzMy8gidMYp5qLjt/TWy6hkAk6nfQf2s1XlZRgOYP9LLilYE7+o/vahhJhAGGpFxurrqGoU9J8w8izrz+loOIXFXXYqx/YkfsCxHCHVbjdBH/ACac6c8i/W3N6gnMRO5Hbp2/e9virifXbE26mJSUvxPTelXKsYMTpGupE/S3G53liQCpqAjbKDofQT8tbM/GWEeJVzjUBRMdJMkehOvrPWwfF8E+yMqVH1CCpTcHKrBwCIJ/ErSI59bfTaZg9SyC44sMaODuIbrTISsXpBfLDyV3JjMgkbnXnZ4qcT4bnDUahqnmqKSJPPM40+dqOp3pajEZgzfi79xyt2wW+CheVzmKYYEz010Nm4I6HMUcE5MePaRxFVrJSpLFKjUUlqaH3oYiGbQkRBy7b72WMOr0EGTwwgLKXI1zAAggzrlkhso31HS2mNUReBRVbwqimjsSe7DTfpFkwMxAOuvMzHzs1EJXmTv83EvLh/BaN1rJWH3wWSrBXVHgTnQMpzBV85cHKDlAk2flx6gFarUyrUQMxG5HuCDG7ENTU92ABNvnLh3id7qpHhCqpZc2ckSqknwww2psQpK7HJB0mx6lxwoALUTmUU4GcFGZapeqWDDUOpCgQfcT8osfU5Nv/WfjMtWtVY1wBFRYEQTAAEaCTrv3PJo4Z9pfh1Kn2xPPUVQtYazlByqw5KSScw5sZHO1R4leg9ao6BURnZkprrkDEkKNNht8LeXJnrnIoaox2Ub/AAsvbt5EWM5jnePaFe61OpRr1sy1GbMgRRIP4M4Esg29ANY0sl3u8gFgvuzIHIdrFU4Mvj/8rJ/M4/SbSbv7P6z6GvQnmqkuR6wLAbah7mYQvSJPMWMavprVmc8wo+SgfpblQgnQ5TyM/uBayLh7Iy2tS8EDnlTX6m07EfZFSKBbvWc1NYzKDm7ELqP97KHxTSlggbn7GU+hZjOJE9k15W8Xe+XCoZZiK1OTuQMrD5R87BcUwk0XZSOf7Hrbm3C2IYbUWuiS9E5iUYPHUFQc2UjQyLWTdzRxi7+PdgPGUfe0T7wPUdR0PP1kWZcpB3r15gDngzz2PY8VJu1TYaqfnI+H62t7OLfPV3m7V1I0YNqDod9rWbTxdivig7LBE7wdPrYqrhieKwzxHWiomYxTUSf5uQ+UmyDxTxEEIRRmqN/l0gd4/E35V597QOO/aRlY0aBFSsT/AOKHv1I6WX+Fbkxc1ajF6z+8Sdz07R+liXS+82A/pEWWgLtMPYFh3j5xVOao2tQ7CNx6AbfsmzhhGDiuwphMt0TTVjLxpp2O/fT0tmF8OZwEBypmmsy6FmEEKOwO4/WzlUanRSTCILOGB7h0fH0k+Ce/Ex6VOkn5UUfvXeyLi1aviVTw6QyUAAZP9fWOXe0qpeqt/qFSuWgCfMGE6dI/F2O1uuK4hTuFDyjRdgdyT/e1Va8QLLCTiTL5iFK7oAWVYG7ECeVljGsW8pMiN/h/a1X8X8QtVfOXk8htHa0q4YrUv0eQqqiWVZM/AbKBqbfOa/4UvqB068ib/wANsyArdxxwPBvFvt38ZRNRPEysPwjNln5A/GxPhGgl4u1S73h8j3e9l1k6nKwZt+Rlh8bdsarPRvWGXqiudXpFCOoFMvA/iImPQWOXkU2XxqdI0xUOZyQAWaAJgdAItVXWK1lLWmwgfbn6EZkAYUKqOpVWUD3W5/DqLVrjVyp0qpFFzIOqGQVPY8x+9bPmLV6mV/A99ULEzAQAHUnr0FlujeUr+S9jw685VqRl1k+8I789PSynAImtpXatiScjyPP/ANnvCuPmk5ViQre9pKn+ZOfqIPra2sDxanUB1CMAAVJ29DzXp9YtTCBadU02glHHmUyOvxH1EWbsCupqsrDaJBkAbnTW3aLWU7e4r4po6rB6o4lgV+ILsoM1VMbxJ9dhZZevdiSRWca/9I2I1MAGp8iSOZ678rRP+Br/ANSj/rNtHcZ8vgQddh/hLpqR9wmvP/LWxavSpVBlnJUjpBMaTH4h3HysBuKTd7kpgn7PSHT8KD5/7WIYzTJBkbkkEbTOkcwe+npbI0Glruezfz/TLdRYyKuJmH8PCqGRjDIdGBBymJ+IIPPcWUOMuBSwUVS1MoIR1lqREzAAlqepnLEdxYEvtEvN0v16CurJ4pGVhvlEaHrpZope0ylWjxSyMdgfd+ayLXpSKxgSdrC5yZX1Lg4UX8R6qwvTL+jEn6WXuIbyhYrTncSTuY2AB1A1nXUm1n41jtB10fxajL5adNSST2A1NkY8GVBNW9ut1psZHiEFz6KOdnJknJgN9BFSneGWYJEiD3FuhxGpoMxgRG+kbWL4veritM0rtSZ2Mff1Gg6dB0+AsEohlZWEbyJ2+NmwJjV2bQkn962c8K4ORKLV70SFRczActgF7sSQPU25XfAF+03OvTE3e8ecD8jJ/mUz/KwHqpFrAvt8qUwKaBfMAWYqG5kwJIAOm+p1tn63UsjKi+eT9o6usFSxiPerld6ap9pD0A8FLvQClwk6tVZtyRy0/sy8L8SeDTareaSVJqBKCIAjFR77MT+FRl9Tp1Ik4/w1XerVajUj7YtOk4K6oAIch/yEKdNJLwbLL3epRo3q8eZAD9lu6vIIUkq7euSdernpZtL03INxz/eott6niP3GmL3Z7utdb4FoKCRQpqmapBykMrak5gQNl39bEMCun3aNr7oYKyquWQI8qjcTHO1YVOGUqXq63WoVopQuwavVkaTmqPqdNGcIP1s/4FxGad4S61GStRqj/D11YMzZeTkfi5HQa+totfpSU/8AD+ZP2h1MucsOfEczh5C762ncP3ZQniNu+3ZeXz3twrX1Sp6xbSnTBpk5mDKKQSGIhSF1AB5ktJ7drZ3wWqs2s45xH3s23BmnGVxR6YqA5aiEZWGkidVPUH6WqLF+E7zSviVsPV0DAtmRgvhtPmBPJTocuvPTSx3221K11S7Vadd58VoCuQrCMxzLMGCI9DZxwermpK8GGUMB6rI/rb6QjzJ62xKxxzibEaKxekpu0f5iqqv8Tl6A6iNrLeK8aXh6ISmnhoN2Gp+f6m1r4/hq1kBqzAzlgIjaJMDdQCJ00JmbIN8wNRrSSplYbkoJH8haW+GnSymZV5Ig4sZsqP8AqIeDyKgfoZ156/ra8+A+Hi7CohVaQXQBfNmYyzMx95xEDpNkzhXBqN5P2ZwKd5QeWVjxl6gcqi9OYAI52ZuHb3UurlQ2V5kz7rcoI5n62vqYEZEi1OUfDy16lSnd6cscqL+/ibJtY1cRqHVku6mIAjMOsnqPlaVRRr84eqPuVGgDaFpg951iDtaXfb6tBQqwBEQNgLORMc+ZNZZ0McSLiWJ0bnSA8qBRAA3+Gm9qZ40xx3JqMQJMKu5jrP73t14o4qPjMWbOVYwBtAmNDyO89CbJt9vDM2epJdtl6Dl+kCwkhRKa6yOZxo02q1AIlm2HT1tb3D9IYbTw+qpIWq7eJ/GsqkHtqX+Ast8I4Y91pJeWUF7xnALictMCGI6Elont3tYOGLd7/caFCqxSrQIdQBJZJYSOoZZHYieVs6yze22b9FHo1BmHB4P/AAf+4Xw+8NSFe7uqlUquKLEaqp2j0zFQdNNLeVMRN2pPU0ZF3WJJAAkgCdBpPK043VTmdh5mMxJETy+G2tq+xfHay1j4IPhDRwYKuJIMRqsjnp2st9y8mNorWwFV78zdFW8VDernUYOFlqTgT6DWACeR/KTO0reI3161Rmf3iYIiAOgg7RY1jVekFWrR/wAPWnWkBEhhJPTL+GIgga72h37FTeijtTRagBDOo1faPkBzne0lpGJt6MMGDY46z5H+RIdNAoM7ASx6dvUmBHpYHiOJ37OwoZ6VMnTwz5iO7bg/L9bFbzfcnu0HqqNZV0KOT1UKzacjI52aqWJ3OvQQPc71RqAbtRYr8Gjb5WdShrG7GZi/E9adQ+1T7RFm5YSqha1R61UiPPmLDUahg4IkflMbb2I/Zl5VaEd0qA/ECmQD2BPqbFq9C6IqutKqWGoJpGD25SPj0sFbEFn/AC3H/if/AOlhYknmZqqQOI4YRe6ZpXEMVWKVHXTSFQnXlZmxCiaYBEMpI25/D+3ysH4drpUuN0CulRlu9MZWAzAhFBidTbz7QyP5DuZekfdPcflYb97co/8AUZj2Ccx1m28ADgiUPfrhUrXquKSs5NRyAond23Ow252N0eE6d3CtiF48IESKSauR67fKfUWtbBMKVR5VVeflETPM9fW23HfBf226aeWpS86GJJH4ljuPqBYF+L1vaEUceTFNQVGTKtfj6ndVanh12SjOhrP5qjd9f1J9LL+K3W+XhkqVfFrGqodX1YQdD2EEEEdrOGD8M0aUELnb8zan4DYWd8CoLervVoLrVo/eUu4PvL8SB8Ta5tQF+WK2eTKowzguo0GoQg6bn+31trxNw8lCkHpsWIbzyeR2OnQ6fGzFivEFOlIdpb8ian49PjZUxTFa1dSMvh0tyo3I7nn6W6hcnJ6nmCgYEavZjjC1KTXNo8QkvRnm4BMD+ZZU+i2L36uC6lhpliZ1Oo9Nuk6zzi1a3imLo92rUK6vUEVIUEeEwbRTO+3ys94xelq1kemSqVgten0GaQ6juDnEcoBtNqqMutg68w63O0pLDwwq5alGUZiU/glQep0O9o2L4R4hpisCRTqZxroxAgT1AmbLmD3pxIqazGVs06fl5ben9LHxir/mnTnz9e/e2FqHC2llyD4IlFNYZcGKWKcLMUv7Al7xWqB0QHU0wzGAdAxMjQT7oG9ol2uNEYjcPs9F6KMmdg4YMSucNOczMiO8CznVvIbRspHeI+VoFapSFRampempVSWJyhoJ39J7Wsq+Jua2VhyQQP1GJyzTAEER7QgqCBuLSbjdqd5oBXEtTJSQSCI1Go12INlG6Y6AMrGJOjcgehPKf623TH2u9Q1Fgg6OvUfow/faH4bZ+Gu9w4PEOyo2Lx4iL7WMGv1W+0qBRmoDSg6rpDRmLkaZxGu2gFrHvvipRpUruAahcAAxoiCDM8gcoJG2ay9i3tCRn+8daYGwglvgsHXvNl3COJql7vyVaZ8NaYK0Ub8pHmmNMzkAHlERqoJ+oLbhx1IduJZ17qilnLAFUQtHIwDpH01sui6lVSn5Tlpqg2GwEjUgjWf/AItNZ/tAceZc4hgd1IOog6H+1tzh1UnNSHiaaqYkGW8y5oBBDQRIjKCOdp9QjWD2+Iu5CwgOtdKRKeMrABhlqUyZpkScyuvukRsTraTjFLx6bMjZqy7gQDVgcwNBVA3C6NBI6WOVeH6jU2YlaTQJWM2xBIlWPvREztPwC3fDS9SojysDy1FBhvMJaJJVhIIEnfcEEWLTmxBgiFVp1tqb1DyOoiYPxvVuVaRJTZ6bE+bSJE7OOvqOdiHEfGKuPEVs+aYA0jsR17WAe0O4NTeawC1dSHX3a46/w1BzHPcWSqdYjlbVrtAEkbTgwzVIVfHqkVHaQiTMRpLem0elumFYatRhWLSu5UjUNPuzz9RyttdcPpUR41887sMyXddC07NUI9xOcDzGeVjXD1+NcMTRVlVySlIZSoj3qYHIbEQQdJ5mwaipgm7PMv0b1raN44lo4lgFS+YVdBdcniIokExoR5lnlDQY7Wk3HD0uwWmplkRVZxuSo1+Ek/Oy9wnS+z56tKu70H3glcp/7iAwrfxbHraVjmLCjTLjUnQDuf3Nsx3GOuZu0Us52hsryR+v1nHiPiMqRRUzmktrtoTE9Sf7WBXe8Kg1OpGpBAj5H9/DRn9nnDSV6ZvdeWZnbKBuep69dBYV7SMDS71VyGfEEgGJ5zsBsdZ7mxBrETcep3Gnsu9Adjz+cB4pRmGg5ide+mmhmfUGNbD8eLUqQVEqMz6HIp0XnsNCdvnafh6pRptXqaquw5sTsB6n6A2KcD3e+3ioaqUKXhufPUcFZ/lMyxHLSLJQB33Yj9Wz16f0lb7mI2AYu12cFFq0j3SR8QQbWnfeNF8FGBYVSNQjQrKAPMFOnrHexLEGcVWoGldfKAcxc1CJ/MgyGlroCzQeRnS3NcHygh80noCoHaJkj1Jsy+0V8mfOADzG2reFq3DxAB56WYAidSJ/raqXBk+XnZuo3ZgMud8m0Z2iOkE28OFp+UWzLfiS7uVgq+2BMDuyi5XViYJoIen4RzP6WIXeoXbIQRK6NMFtYMdxpr3tH4IwoVLldmCkEU1nvA78jZooYSoTKGj8SlYJGuoGaddxPe02q1bNYyAYwSJaiqgyeTN8Fo5M2ecqwUJ1LDTNpuQDz79rMTVlESyidpI19OtlShe1y+JQo5kyy1aqSCybkLMudNpyiwnirDTURKlWjVvAu5ZBSpErmDQUfQycsQR3B5WLS1KXCscZ8/nJ7SWOYr+0SuLjeWQB2FXz01UaQTqCezf1Fl7hXimvRvtGs8U6QaHRdZRtDJ5xv8LWBx3hz3nCadaqmS8UEFRl5xH3gPfL5/VbUhWxGfdE9ztba0xD1kDscGJYnzH72o4FTut9NSmoCXgeKCNp/HHxg/8AlZHrX5dve7CxWpXvWIUbtTrVaQSlNOgahKtU28ugJYLoMxgDmTZUKnNlgzMQNdfhvaqusgcmATOuQ1GMdP6CzPg9c3ijRu9LKtSkzEM7QoUgHc884MLrvYAlzqKDpE6Ec/lYrhGHV1DFacqYBJA0PKCdjb1hXHMp09TOfb+sZlS85FAWgSNARV0PwI3NuS1L4pIFJNdwHH9psJp3dqTl2pqdI0hY2101ncfE2kf8bUVC/wBkpGQwysoKjNGoEDUQIM2lAr+glTaJx2ZKvuJXpFValFZ3Vg4zLJjzaRvyOutg9fGbyYmnryM/v9m0apfR5gtMIGfOQpiImAOwkkWkUsRYIqU0IMasQGJMnUTyiBH8IsRrrznaJ4adgMAyO2M3gD3cukjflpNtn4mrFAC3zAOn6W64mniOXFN0WAFUgmAB1jcmT6m2lTBXVA703VTzKn9bdK1eVEIaW09GAq94LNmJJJ52N8NXnLba5YOtTOx/y6aNUc9l5fEwLYtEUxTqAZVcwY2kdPXWzdwYYEhupNTYJlt4FfC6q4GZzo4G7Ac4OmaPmNOlnjD7ytNCDp1PX99LVbwLX8zuDoFy/X9LP+ENnL1TqtIaA7Fup7LYF4gHkSfer0cssRSU7TBYj0Oij1mwa8hxqkN6kyflpbniFRi7eJLEmBG7dgOS28ul6CkLUy09YWSAD2BJ1t7dk4nQMCJ/HFEXi7EwQ1OSykTlG2YHmAYnYgTpFq1w2mKMOVD1B7oMZKf8TE6M3ReXO1/cUYeiuGWDmCZhyJLBT/qUwbfOeLJ4dWrSBJWm7KPRWIE/Kz9OxUmKcZ5hq74ldaZl6X2l5mCAtMHufef6C0a+cSOSDTC0MplRT0yntYLSou5hQSegGtmTB+Fqdeic9YULwTKCpojLGgPNSTJnURHWzXYscsYI46j3wtxZRrlBWqrd7ydFrLpTrf8AuLspJkSRrY3jfCvjHQeFV3yz91U7qdkJ7eX0tR+IYRVpsVKTHNPOp/8AJdLNfBvG99uQ8N6b16A/5bq0prujbj0OnpZD1BhKdPqbKG3IY+4dxpWw8GhVo5mWIVjlI5bifXvZcxrGqt+rCpUgE+VVGyj987OWNY7hN9oI9ZxSJ0BPlqU26FDuPmDarsWv60a2Wi4rqJiog8rTt6GN7SvVZ8vibNOt0oDXbcP/AHqMmCGnXvlCneQPs9MSBBCliAVZh+VhAnlEetuXq7VqhWlQZKVCPNUVgW/lQD3dPxb9I3tTmG4jSaM9MGPwsv1DQCNPTftZ1wjGnoowurEoQZoN5mpE/ipFj5gN8jGDyI2sdbqPaeJj33tdye47pSpXVfAoUw9VhOXmZ/FUbWFnmdTrE22o4dVVNXzHdlSVCn/tySY/hJj02tAwS/3WjdjWpu1Yu0MY+9qVPylTBD/wmIA5AW8pcQ0PENRjemeMq0jd6sJO4ACQSfzEkd7PKKww3UmyZre7jnIhidNzvvEHoRraMMLf89tzfHlndTTaoc2TQlRACgkaTAkxzJ3t0W/m3zOr0tS2kKZ45gf2eMRdLv8A+xT/APxT+9ilzqlmedcrwNBoO1vbZaL4j/qt/fM0Ui9jV5f7bd7pmP2esYqUxpmEExI1Ck8gY5bWP16pF5WDGanUB75W8vytlss1v9Bfsf5gf7p1qjNIbUHQg8wdCLfLF7EOyjYMQB2BNvLZbW+B/K/3ERf4nalilUIKQchBMDTSd4O4B6TZow+gtO7lkADFTrz587ZbLbVnUSJtgNMG9U1IkeKgg92Nrxq4Ld2VA1GmQo0BUGLZbLTvL9MSF4kQ4Pdwf8mlv+Rf7Wii4UgdKabn8Itlssk9TVrJm6XZPyKPQC23hiNre2yyjGzakoi3t4QFNRbLZbvic8xa4wuNOnhV6emiox8FSVEaGqsjTrat7/8A/bQeYqLHbS3lstZV8omFq/8AWaMPANZszCdGpqxHUzE+sWtPhlj9mb+c/rbLZbv+6IHUi3pAWQcvEC/CJj01sof/AFAVCq3emCQhJlZ0OgP9TbLZb1fzTz9Q7w7VZ7jhzOSxYJmJ1JgGJ+QtVTqGutVmVSzV6xLFRJjwY1iR7x2629tlm1fMYDdCQcIACE5VOZqYOZQ2hzz7wMTA26WtjEeFrrTqnIjLmbMctWoNWWSRD6a9LZbLPYczx6nF8Ho0yKqqc/u5i7tocxI8zHeBYTfLqhGqg6n+ptlstO3c6Ooy8FYXRdGz01aFESLGMRwuiKl3imup/orH+tstlpX7lemHu/v0h84XSyjyD62ji7qrAididz25G2Wy1AHtimi7XoL4j1gAKgq5cy6SMyrBA0MBmAmYzGLT6d7cMQGMTtbLZadieIB6hK86gzrA0+toBtlstFrQN8XP/9k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AutoShape 4" descr="data:image/jpeg;base64,/9j/4AAQSkZJRgABAQAAAQABAAD/2wCEAAkGBxQSEhQUExQWFRUWGSEbGRgYGB4dHhkgIB4bIB8gIBwaICgiHhwlHyAfITEiJSorLi4uHB8zODMsNygtLiwBCgoKDg0OGxAQGy4mHyY0LC0sLDQsLCwvNCw0LCwsLCwsLCwsLCwvLCwsLCwsLCwsLCwsLCwsLCwsLCwsLCwsLP/AABEIALMBGgMBIgACEQEDEQH/xAAcAAACAgMBAQAAAAAAAAAAAAAFBgQHAAIDAQj/xABEEAACAQEGBAMFBgQEBQMFAAABAhEDAAQFEiExBkFRYRMicQcygZGhFCNCUsHwYnKx0SQzkuEVQ1NjghZz8Qg1stLT/8QAGgEAAwEBAQEAAAAAAAAAAAAAAgMEBQEABv/EADERAAICAQQBAgQGAQQDAAAAAAECAAMRBBIhMUETIgUyUXEUYYGhsfDRM0KRwSMk4f/aAAwDAQACEQMRAD8A3xP20JH+HuzPyzVWCj4Ksn6iyHxLxVWxFQ9dKX3ZIQIhBAO+pJJ+NhIwNyZzqoIEj1AMEciJE+tvbxguQAS2Yj0116xp3sG9fEoCt4E9ueK/ZXpV6LTUUzqAAAQQQdZmCRPezXe+NqLJDAeYQ41LFY1AqAlxrpJYnsLItLC3ZlAE6agWnrwxUeCAQDzOg+BO5/2t5rgezGCm36TgcZZGPhMxSZAcAkehbMR87Qb9f3qMWY6nUxzPX172ZE4bp0hNWoBPePXuT2i0TFUuphEDqw/FDa9Jnl3At4OS2QDFOmBgmDsNuxrjw1MOSAOhk87OzYHc2VWvjG71APMCcuaN8sAhx3GutkylSYUqgX3khmjfLPvAjkCRPrabxBjhvKXQFyzUqRDkiPOWM68/KE17G3GBnE7mYzeVrV3dAVprCoOiroPid/jYtwpdiFr300vES7IwEiQKhU5cw/KAD6Fl23sIw3Ca9UeRGIPOIHzNnTB3vNydHXwTTK5HTYVZI94bFuU2n3qGwZqGhzV7BxPbvUrAU6a08jgiq6LoqipDFXn8E6wDpJ3jWzsBwqldKdCpSUF4ys0AEqSSAT+UTpavMcxT7NiyXcVM1CDTIMTTLyAhbdgmkTqJItZnDdUPdmpsZdSVPUnSI7WYrYOJnOpxmNw2sDxdMlZK3wPp/v8ApYlh9YtTVm0IEETtFtMXTPSaBJiR++lnnkScdylPa9TNCutddpKN6HVTZcwbEiSVgtTczpPlb83xG4+NrE9otw8a4Ow1aNTHNdj8gLUNd7wZGZ2jmBysjbkRpOCCJbqXlSuZizE6GCqz3J1k9rC8SxKjTBDVgvbMCefIWVK9KlVFMUmq1GJAM1VAEkAjKYaInWBvY3e+CqazANpL2rqI3nuU0+pYDtEgV+MFAC0gztspiN+k6/AWdODeDK17y1r8xZZ8tEGf9Z5/y7dZ2ss4Dg6UqpOUEjY9LP2G3t0YeG5QjpsfUcxZbaytCABx9Z78OxGSeZY9xuK01AgabADRfQfrvaW6NlOWM0aTtPeOVomDX7xV8wAcDUDb1HaxJmAEnQW00ZXXKyFgQeZRnEP2jx3+2H7wbD8IHLJ/CbGOE+JalUm7KB4oBfx6jF4AgaJGrKPdExPK2vtH4hu98JpUFLtRBJrKYEQZUfmA0PTpMGwbDOH2u63e8rUfxGfMmUaZRuDzzzKxzg21KqUZNr8Hx/mC9hOMRg4l4YaoqVaS1PGRpJMGo497xKrfhYR5UB0B+Ui411SlUSmz1KsZ3JXMKbwCTm3dmYeUcgTyFmGriFNKasQaawSwqeUgMROYycoJnX3mmALU1iXEJoNUQeKtLxSQhBp+KVPOZZaYEabmY62V6o9Pa3Y6/wATw4b7wldr0+IXxaCsCg81dz7tKmCrOGJ55gY7se9uXtT9oy1/8JcDlu6e9UXTxDzy/wAO+vOTaBwylS90q6ikEuzEmplbJ4rkyMzTJRZ0QadZNgt/4EvSsPDpO6n3Tlj5k6D12tLdqPUbBgggHEj8J4r9n8RgTm0gddGn9Pnbtxdi5qXosXMZEnL1yAn6m2tbgW+0wGFIE7lVYEj4A6/CwSiy+Kxqq8flUAsCORzWTtBOYZyZYWHe0yjVo07vfLuSEUIK1I5XAAidNZ6jY9LcsZuzZRUu9Zb1QJhSDNRSfwskzPdfpZbu2K4emouru3/cM/RYFpj8fOgK0KSUtIBVBI+c2W9QJ4EA0K5yTDXD17vtzqLUWt4CHdK9RQr+qMS3xAkdbWbfRdsToAvUpCrHv0XD5D0mAWXswHw3t8+f8VzsWYFmYyWJJJsXw7iNKBzeE7NGh0UfSw4brE0BpaVrzvJP2jTiF6vV0qLSr6R/l1wTldeYJ3KxpB1UwR1tJTiIAAGgZGh0Da/zR5vXnZErVa96zNlq1ADMMzOtMfzsdPjbgrVwIFQADlmOn1twoJGyFTjEarnRpxmOZhG4UGOs6DX0mxVeGUkjM5P5VALa/mOgXlodR0s3YRg6ZaX3YZQQTOp0iNDzG+nSzXdLgqQsRrrA1nn8Sf62znNgAI8nE+k1GqSs7UGIg4TwzWnWlCzAAOdyTuWdgFQQJhRPqbTcfwKrTBFIIW0LVC+qg8wpEsee+g17WsZEgaDKNG76AAjtpaBfMQoUWqOxV1cDNlhjIEajciOm2ttXT6dVbc/J/aYd+qscdyt6fs+phg9V3rLUUgxodVgxGuYEyNSJA03sTxbgajUfxqY8MlFIiMyk6q5UDTNoCAevU26X/i2lR8RIapAUhkXy6iffMLpsbCl4xr1VCqhFOZAZoHXeNRz0zfC15Za2LMwxJMM44HMQrmaaX9G8NhQzeFWVgAArjJUG/uiZnrrFoBwkXe8VaDavScpJjkYBj5H42e8SoIaFTxCpaqM6kCBKlpXrHnnUnn0sDxOh4t7+0M+WnUoUarvE6lApCj8TsUJ6bm0VjCxMp1NHSkVWj1JG4buVVqvlkgfmYgRy/wDizHjHDF4q0wUWcsHy02mdRoZsLbisURluyin/ABaM5/8AI7eixaJeMQvNWmXe8XhnYElchyiJ/EX0A6gWj9Mk5Pcvs+J4G1BxFjGvFSoTVz+LOZs4IMzuZ1tc/BF/ypRrSD4qSR22OnYx3OWLUlf8Tq1DlqO1QaCGYsPhO3ws9ezW++Q0jujSvodV+Ei1BXgfWQG8OxyODLzwyjDsGYuT5sx2mYYKuw1/TUmxjLpYcaoASpsNPkdPppYgx0NnqeJC3cScTuwPjUDqWBgfqeg5/C3z/imD+AxzCSHZWHQiOnYg/EW+n79hheoHSB+bvy/panPa9gT0KiVfLlqSjDSScphucToJjpYCDmGGlVVKYENOoPWP6bH+1n+449Uq00YuDOjSBpECY/WeYtX9+RVgK2bSzHwfVpGmwcguHlVJ5ZRrHO0+rRWr3MM4j9OxDkA4zGRMXWi6rXGjnRlEMNvQN6HXpZzW4ZKa1UYVKbiQ67Edf7g6iyrieFpfrmW2dD8iN/gQfr2tM4QxP7Hlu9d813rbP+U7SRyIOhjcWleiuyvI7hix0bBjlw/i5U5TMbg/l7elgfH/ABNeKtX7MB4dEiRBP3vWT+WdMo+Nif2PwiyNyPXcciOxFvcYuSXi6uQPvaIzJ3HMfEfUC3vheo9K4JZ0ePsfrO3KCA4EA8C3enTrfeK8VBlUKTG+uZR7wjmdtethnGeO/ZUqUEceD4mZFBDayTGbkRGvx6i0jDcOa9KahOSgmr1SPKP4UH4n5dBOtkP2hX+g706VAQtLNJJkmY948zp6drfT3XgMG7b6eJA9Y3HHUK4zxixp0mqMXqMA4QZlVJEac5gRnksZOXKCZUb3eGqs1Z2ZiTEt/TTQDkBbjg9ENULN7qKWb4DT6xbolSUyHeZ+Ns5wez5nSOI6cEYxQ8A3W8uaeZsyMCy5pMxmXUMDPYg2f7xXvCUhRuSMdP8AMqkhV/1+Z2PYEf0tVvBuPPdKrOKecFCCvORqpB5a79QbPGEcRLfVKV/FVsxKrQLjOsbHwzm0PUgHebADFqwPB7gDHLtXw2ol6c061WoCpqsrEI3NR5lmVOhI66CyZfYqu1Rn+8YkltpM6/ubXBjHDZvVAXdEW60AxciJdmAMaLIUSZJJJNqep4VWer9nyw6tlysIymR1EgGPlYuO8zpXHUJYbw+a9JnDyykggrMiJ0K6j42Evh5mFBnbUfqP1sbxjh+8XYrWRgC5VG8NmnOe5AnMwJ00BNm/EfZZWW7pUrVWau4zMv4V092eZHXa3Kh6hypyJ5mNYzKzVCumgPwse4YwV75eFpDRRq7R7qjc+vIdzaVgPBN5vlZ6FJR93Aaq0haccjG7ERprta2+DOE1w1mR28R3A82SFMCDEknroetkavNSkgZMv0+pypz+kGDhuKLq6LTu4IFKkNQxBInTUltpOsmZAFo1TCqAJHhXca7eADHxza+tnjHb3Tp0Hd2IRFLM2+VQPMRHPLKju3e1cL7YKI0W71Ao2E09By/DbNqFlo3JFEDPu7hnh7istRApplb8WuukDeJAy5TpvPaxOji9WomYSMujZQSdhDjcmDII10g8jZHwS+UqMBmAVhOi6yoPPf3S3xjpYg/EdINCl82uoBJ00kAHXp8bDd6jYx1NfU0Klp475h+uatdj97UqjNmy05hTETOoE81JA1PXUdjN3rUqGekKS5WAZY8SD1jVZzEDRiNZtIo4o6U2e8OaaOwKGqSup0YKHM6IoggbuTpaDjnEFNkZVYFagy6EaSOqkTG403Atq6f5AxbJmRYpDYC8SBe8qpIqNUaA2dkWfOsiFHlUqQ3u9Ukm0EXlQ07+uukfUzqTYHRxstTAbLChqYWNZ0dJadgQqxG02H1cWg9OWscu/frae6lmbMsqZQsOcR1vEutVQdUOdevQ/SdO9lvEcTLULmoJOShDDv4tWD/pAFo95xR3DBTuIPobRqN1UxmqMCBsqEwPmLUUpsTa0lvO5sic1ep4gdSCRsDy+BsQe7VnUSiII1IBLNrOpk/vlba5YnUoVVN3VqjASfEp/wBApmPW0/E+L7/VGUoF6ZaU/LPmP1s3n8ojiC3uQpiX0H1bsB+/hadwjemF6LQQGBGmsRqo/T42Xq1Os7FyKrGYkhiZG4nt0t3ula80mVgKoyENBDRvpI6E29t47nQZ9OUMW8GiprDzAaL3jYa6xzNgt74ovNWRTPgqdioBb5nT5CynceM7vfChrF6T5QpWGMHnBAIIJ11117WYsMxu5XWmz1Wqsg1DeBVIA7kJHzIsk784EaNoOSJvd0vDe9VqtzJZyI+Wgsle1e+hKC0mdmqOQRJJOUSZM65ZiLd+K/ashJ+yUWM7PVgKP5aakif5j8Dar3rVb3eM1RmqVKrak7mTsOg5AbCxJUQckwXsB6EjXVZceXNJ23m0uoBRdSJBzAyRlgDl3tauD8BGkdUDKR5o3+B6jvaZjPC99WkfszU73RGpovTQ1E9ARLD0M2M2Z8QAmOZX2D8ZC71gxQvSOlRJjMvb+IcrWPj2F0WuYvFCoKlJoak/8Q1yv0O6n4TqNVC7YPhl7Bp1hUwy87ZtWok/xK2tP0JAFu9Lhq94YGRytSjUMqytmpPpoZ/C0fs2S1aBcrGb2LcwtX4nf7LSJCzTJRiZ92JT5aj5W1uHEddPOy01VhEOzKW+ABj427cP8PpUDVi4ZcwIpwYVl2JJ0MEiIG8dIsvNxQpvtOjRRXDVAj1DqWkwcnRR15xab8MrnOOYz1dq4jvxpcrxfKdOld6t3ut1SmrKoeWMiJIQQqzoNetqYxvhi83VmWrTPlbKWXzCdxqOogieRt9CYRdBVoJlTXOyrGkD3txqBqfjFo+I4XkLAqFzUmO2manlqK3WfMw1HM25+PdWIK/rFmoYyDKJpKKVyc/iqmPh+5NotzxIUqodkWoumZDs3x5dbXXxNw9RvPgCsctKrTJDSPumAGqkgws6RMa7Wr/iT2U3u7y1GLxTH5dHA7qd/gfha5dbVcAOog8GLuI4kjVjVuyeCp/ADMdbEME4geg61VAzKZ5ieRBPQjSyvVpNTMOCpB2Ig/W05XVjKiDG3XTWLEVwOIt1zzLewNK18yXurefDphiyojTlg7MTCjpEG3DFbtRqVvtV1NSsacCqyy4OhA3gtoSDk0Glkrhi/orqtUF6BaXpkmJiA0cyByO9rIw3G6t4bLdUp0qFJwpqMJzRuqIhEacydJHpbmQRtM8hHUAXXEv8ZRa8gUaNKXRWnNUqRCkggbAkiNJFrN/4/Tr0mpsfMw+7I180GPrat8S4aaqzVa9bxgGIp1FaeZlWEmCNBEx87cMJqtRa9VAZ+y3Z6qyfxkFU+Ikm1daIlOFGPpE7nazmPHAfFl2F7bDLuhPhhi1cn/NqA/eGI2nZidYPaXbE6WaDzBP9D/t8rV57CLjSGGtUpn7+rUZajD3ljRR1Ay+bXqbWTe2imS2gA3Pyn+tp35BlQH0lN+0u/stzvNPMSJVZ7GqDHyWLVzdbzcMiZ1bPlGaF5xrz62t244PSvj1aF5DFbwGb3oKstUvCtH4ZI9AbNF24Bw5EVfslI5VAlgSTAiSeZ72k0W1asD6n+Y67O6U3wfwxWvxFQsUo0935kjkv9+XrtYmKYHRp3RKVBAviVaaMY1YZhMsdTtzNuPs+xZHoU1yqrXcZGVRANF4Kt3yNAJ7sTvZnxW45FWJhKiOPQMJnsATZdnXHU0LbH9TD9iIF+4mpNf7wj06NQJTNK6eMoamlRd8w2Gc+XNyyqNNbCv8AhIvlF2end7rXVirLQJpsp5Z7u3lIO8qwPSdrBsZwp3rVDSQ1C1VwUUFiGzNII37zZh4Op5qzUq60Wvd3X7larKfFBBmiSCZIGqnUrttpZ1TDAAh6igIM/aVniNJ6FR0qCHDctR6ieVtsLuzVFqvlzmmAYAkks0AQPifhazuNcFN6oreafgkhcwZCwLgaOpVvMHWDI1Gh906Wk+zKiiXfEazJkanTWTGjaVSPnttZ+4fSZrJjnMrKnipQlcrDTbQGTtuCAOwE2tDg/hKoKdCrVZCcpYjSWJMrPaCTHUjpbjguCXfw6LGnT8SpDMxXzGUnZv5uWmlrsw+kFpII2UW8hDdTlgKgExKp4Wok+DSk7kACfWN7daWFptkpqNj5SdOkCzuzACbc3rCDGtiKLF7jEatgFDlQU76iiB9SCbcKnDqJ5/DcAHYLpr2VbPy1tp06/K2rP5lJOluFVndxiV/wlcq+Era6GVZTPxjS0PHsEY3V0g/e+WD0HmP0FrCvF7WmAWOh6An+lhXEbSlMjVcxJI6ZTbjKMTqkmfL/ABXhLXC9vSHmUQVzCQynkRsdQRYpwZSo03e+EEJT0ROfiH8In3oGx6HWxj273fLfaJWDnpfUVKg/tYdeLkaa0aKDPkGVcuudzBcgbzJAHYethsfCfeUaTT+tZjwO5YOCV6l7RalS+fZS7n7PTXrqJc85216W3/8AUrJXqXe/UnWpSIHj0DlYaAgleankV35je2uD4MadOqLxQWpQCJSz5gCmSRVca+XKzM0z+A9pzE6DNdk8Qh692qG7u/OqmppMeukfGbIJZV3S5Fqe0Vnlf4+kPXh6V7X/AJN6Ebxlqr6j3vpat73xALmaqIZoMSr0qinKfSJAYHYiDb3HX8NYByt1UwR8RtZZr4gxqUxVqMyZ1L5iCIzCZntNhrcWHkT2q+GmldytkS3cf4dq3fDwKZPimkFyzpncQST2ZiZsucM8MXaiaTU6c1FzEVGOuilS0dCWECPw2duKcXaoCiQPNGY65dFMheZ3idPlZTwLDa1S+pVIKUlGQZtyg3MbySSZ5lu1jZwMjOBM5ayeTLFwKiKdGmp3ILf6j/aLccbTO0LqVo1D/qyqPoGtrfa7l/uwNBrvpA0EgGNOZHMdbL+JY2gcnxRTqCiwqB4gqrkZYkefNnjKf0thg2WMTtODnBhisnG3udOIaUUbmJ21PYQJ9RrZjwx2amPFUq4OU6bwAZHbWPhZaw+/jEDSYyQJEZMgAGVW3Zp94Hf8NnWmweSpmCQfUHWPjIt3G0xVqkAqRzK69oHDlJ6qvlXzjXy7wQNfWVHXSyDjXs9KVCKRyyoqU9CQVPIncEEHXoLW5xcZqUF0JbyxI08ytMdIQj1NvKtL/E3Ef9pgRt+AwPlmtRXqbEOAYkp7cz57vFKvRbK6EMOY5/LezHw1xGSr0GVoq6NlcIwO2ZSxEHaddYtZHtF4bpNQLhcrjNBXTUKzjT1UWq68XHUiokiYBI36R3PS2jVeti58zy05XdGG98VGijXUopYklqigDxNiWIWRnPMybEfZf4d7vN8u9cSl4u4UiYkDNMEbHUG0K48M0aNF1dFFVtQ2Vj4ZjQF5ggcwNO9o+BYZebtVW8UaqtUWcqg+Rhr5dtjakXqF25nhS27Muvhzh+7YdQFG7rlUHMSTLMx5kiJPKLBvaBxclzVKbDO9U6oPwpzJ7naOcnpZdvntGrqB/gylaIGd5pqeoygE/Syf9kqXmq1Wsxeo51J/oByA5AWFrMjiGqc8xrw7E6D1Fai7s2hCinlg7ToAF000kf1JCrjV8DEeAdDH+a3/AOti3BXDSoAxFnM3NPyi040zdqcQzYBweZ84cP4m12q06qwYEFTs6kQynsR+lrtwa+07xRABzKR5Z3K8wf4l90/A87UNRpHw0aDlYaE9RuPUf0swcL8QPdmgaqTqv6jow+uxsndtJUz6PU6UaqsW1fNC3FN3fD78awzeBefegkebTMpI2mJ/8m6W7Yxgq18lS7lRVSHowxGUg5isZ2ZpiJyjXtZxFa74ld2ptDAjUbEHkQN1Yb/3FlS73Cpci13ree7sfJUI0PZgZAYdwRG1ug4MiB3rtPDr+4kDhFqa0S7Xi9eM9V/Hu6CmUpNLavTqaqCfxAxOmliGLXpqN2vAhH8ZRmakGTypJkqCwMzlLIxA0mJ0i41dVu1RK4opUqJNRacAhxl10GSBAzSqHVbEqB+2Uad5bwaJZg9NRUUSdQwcAw5ymIhW72qVsjiRWDJy3UVqV+fLRamy0wmUBQm5hFhhDawNxMa6WfcR4jvPgXZaflZ6YZ3TKWpgc4JgqYMyBoDGulk7FKfgPmFM5GBmlUVpUwRA2JWdmB6WL4e1K8UMioi1QrIpYny6mOciVM6Tvzsqt2AP3j7qkJUjqMuF4je2oUQ+rmkGckAebPB0A6enpaQt4vPm6gHQRG6DvPP62iYHc2pUV8RgzKuXLmzE6k+8Y7adrFTXADNtt9WFmgnsydguSABPRVrwYbYdB0b5akdbdK5qECCfdOkjQwegHa3KniKHbr/tbcX5SQs8yuvInT+tizxFEc9TobwwoxUVX6yRB1gb/H5WIU6OdCrAKsZYEaa8tLcbuyqsEz/vbqL2kQu45WYpweTEOfpKh9qXD/8AjLuSxIShUqEnqGAHzYj62VuHHeixvS06j+DswUlEYgjNUYclBnLz0kizt7Qb+K17SkCJemQP9W3pIn4Wl4Pcql0UFHBo5XfKuqmUptlqg8ygYTyLIdNrTsdz48Ca9RWjS58t/ElXm606DBhUZFWkadXKCRWzyVqaGVbxc+omGPQ2XmxWtUpinWqSoMliPMTqRJ6STHSbEsScJQVaVRqlK8t4yZgPJThYQHsQJH8INl7FamRcvM2RqHO7Al3wrTKU3t2Tx+WIrY9fMzmOVgt8BCakebU67jSJH9LGkw81aopqRO7E8up+A5WD3W9olZlchh7oLLmBgwJA1jTca2bQvHER8TvAOzMc+GuLvEdEqytQgK0iVcjZpmVaN9I1s90KzzoJ9JjQE+rGATlFq+uWFPVXxqwWlTXVYEExqCCRMdDv62lXn2gmgwRaaMGg5yCCBJAYdzqRPXvZd1HqnHjyJk7yowZYlW+eGhhC1ZkJVAZZVGpc6RPoNSVWTErW92S73m8VDeKxp0wAAZEnkYMNtqYiWJ9bGcD4jq528E0zUc+fPUh2jkQwIMDQZQB2ttjqeLmapcqZfctSqspOmpICAadWHxt0Y4/KVaXNZIbs+cxdwXHnoN4aLnUM2RixpsAYnzKcsEKCVYESLMVx9oJUSTVVp2inUEb7KtPr+af62U3poST4bKDsGf8AocutpVwp3QNNelXI6rURu2xUT6WQyIx57mrdo6rBvKk/buM97428RpMPMFiR4cZZKhQrsywSTOYmT0sQoY7TqsCrtnMQxfzjLOUqSIG5kFTIJmbTsFwC6XinmulRWjcE1EZfXK4j5G2t7wF0YDxnpNsorRWosemcqGQnbzfCbd/CMBkYMgL6T5DXjE4YxVrOmVkqPIIUQmpKlZLLB2J0CjUiwHhjCQ2JszDyis2QHYFFIH1E2PHGq12dhe6DUnoo1QOhmm8CNJ6kgaa67Cy9gl/ZDnmWDK/x5/2sln9EDAxzzGVUIylVA6yOfMceK1ek9OoGID+UxrJiRoRrZWoU2AqVGIVvEOYRCiSIGmk2euIrzRN3pXp9aKOrMfyq0oSe6EgnplsjcNJSr3pwtRWRQalNM2ZiAVUkk8gTMd7VXIS3t6kGmKhTu8f3EKXnHbtRpr9p/EpIGScxESAds2oMf2tFwa+faqqrd7qUzHQ1KgE/+IBO1i2I4RTqnw3VSMwZZE5SRH6n52Y+H8LprUVkPuSDGnLYxvuLU1qDwZLYT4k+4XmshFJqKLCyMrkhusSB9bTzfG/6bfT+9o19pEXmk06EEQSY2PKelhN74+ulN3RmaUYqfLzBg2oxjzFhGfoSn8MwWv4INRMtOogZSSSdFWG2GsaGek6yZEucjEHRlNnbCvabcRTVKlOvTKoF1CsJAAnykH6WWeJ79dqx8ai6tl3G2Ze46g668pFobaLQ2XHc2Ph+tFXGeIW4WwqpenPhVRSKic2szroI9CbPgxC8XYZb5TFels1WkMxA/jp7x3WbUzwrjhpVqdTcqwI/X5iR8bWXcBd6dGteFFR6oY1AyVCrlGOh3g5ZIIIPumyAChwZXrT62HHI8cefvGDE8CWvQDXa8OlFhmDUiDlB5g7snaZjay7gOB3jDXemalOvQrDN4aMoqE+UBlDqQxO2Utr3tM4Y4qoq5UGFbzsIy8/M+Ue643YDQjzCNbOS4YlVatOoIg+R1IDBWynRgNIIiOirayra3XcybmtqBR+oiYli908GoreYhSfAYBSV0DAe7kcAyBlU6CJGtk271Fwy9qXeoaTUc9Nw4AqL5cpiIzqsqV15WesR4Qu+VqD1SSoHgOSviINcymYLpMALEAARFq+4j4ZauaaNeKKiipHiOWAJJ8qkZcyacyI0iZsWcNg9Tj+madyk7h4/xGZfajdTuhMH8wn5gR+lulL2iXRjOaooJj3qZ3ExuIA/MdLIdL2b3vMFWitbnnRwyR3YMAPQwbEcN4futM5b4tFh/wBjxZ+Ds4U+qyLdIQdmJ05dz7FJjxd+OsPhh4iSDswC6jUHMpg9iJFhb+0agYbMmh0BJkGYnQ6jn6W4jgDCLxTepRvNS75Fli+qqNpYVBqJ6NZAr4fQpVSgdbwk6VUQhWHPytB0/hI7GxbUxmBa7I2G4Mf6ntNpMh8wHQTrv1tKwr2h3YEVKldRHvLuTpyga9PhauMXwdMs04kxlA80g81YGQP4XGkx0tD4cwDx7wKDgqzq2ToXUFgPRoI+ItwKh5zFCzJ4j1glZr9f1r3jRBTar7oinTzto3aPKefmPIaMfGbql3oKLvCvWUuBGVXpEq6nnDIuReRUDpqp3S/NdqtGsoBBpKrIToQ33kH4EKQe9nnhW90r7UvIyTRRaYRX1zhQoSeYKurGelRrLyCcTW9Jwq2EZUTzGatJbpdypEZmKhRHlO8A6LJ1jaSeVq8xnFyWY5tATl7fKxDi/H6lZ4bKMo0VRAUcgPh85sI4Y4VvGIVAEBWnPmqEaD06myMeo2ZrIw0tI3d8/vA12ute81RToKz1G6d+ZPId7W9wZ7NKd0ipVirXPMjROyj9bOXC/ClC408lIan3nbVnPc/pbXiG/lZpUpB/Ew39B372bbctFe5pgux1FvEROLRVq1vszIaNOCaj5gwamJLSORAEjf62SMNwlb1eTUdWyLNQov5VgIg0OpOVPjZ44gQrSK/jrMQxOsKuVmE9yUX0U9bFeFMJSjdjVZsruQw0HuCYJkbCC/wW0lepLc9TOtJ9QgHqB757OgzGpQqAr7xndOoMagb6xrFomJ4Le6NEvSU1KebzrrUiY3A1UCR0jrabdOIXz3p6YyoAFJOsAQQg7hAFnkag62yjjtY3Krndg7A1ZQnOQTAI1gdthqPWxVg7smUjWPZgHES6XFqeJ4d4pN5fIU8TKp/0oGHWdTbrhqIyMKdekzkElSCRA1AkaoeXnABjewTibDXvN+K0AXaoAxJP1J5ctbM2AcDXepS8OqpFbXWSCY6dCOnTXXez7jSoBbzLKNTeh9h4/aRf+LVru6V6AyEe8QJU9vLoU7Ta4sDxqliF2V2AGdYYSCAROYHttvyNkVsIvN3TNdqS1nu6/wCVWVi2XeaZDCfQ5p9bDuHrnXqUKuU+HTqsSyrAMneI2HYRt2sLWLSm49Ruof8AEHOMMJN41vFV0SkjM91pPnYE+ZkEyR+LwkK6MwhpGpAmy9fqr0P8h1qKSGRxqHU68+fIjkZFp9fGq5qGlXp1XdcuSknlSsw0VqtQHMyLAhNutgmM0Xu5dEyMmhqKh0ouff8ADGYkJy13jQaWJ0FoBHMjo1DISGOM/tHXAOJFam9NqeehWQrXoc0JEMUndf7A72h8E8Ei63trzRvKVqAVgoAIqAEjR03BAEba9rJF1xLIZV9F/ETEfvpaPiHFdSr5Vb4lRMev7Nhp9ZDtUe3+JXqa6CAxb3efzltVMZD3pKS7tVXMu5VAfxR7pPIGDZ34XWMy9I7co1HwtVPs7wWoAlTSksg5mALNrrodp262uXCKK6uvPTpzJ/W1FXLyOz2pidMTcK1Jj+aPmLJl+9nlCrUqVDVKmoxYjTTMSY+E2cMfU+GCPwsD+lhRu9I+9M89V352c45k6My9GU5T4PqUboKiIKuZadQpUUEFgvLYj3jz10spYlg2WSaVS7xpLS6E+sSojXWRa9LlBulFcpK+Ekf6V+tljGgfMPeE8vegd4159R6b2zF+O2s5rdQZo/gVZcjiV02GAIjJGqyQOegkjvv9O9iVzxR0y5XYZTIIP75b9bC71fDSLoglScywNuug+cbanlabTw/xKS1KbZmM5kjVT3HId9RZ1il+ZdotSKx6bRnwbLe6wULkqDU1aYAgRDFlPlIg67TZ6xPF3CCnSLSQKaso8zQDrBOijUyT6myZwmppXVCompXZi3XKmgE9NyfhY5dCWBY+V28oI80REj97k2FfaJNrrVtf29CV/wAR8B3iVq0meq71cpZiZBIkEk8hDGfS1h4ZgwqX2ijgVQlNVqlgCHIEnMDv+E+ti9K7wIXNA2zGdebMevOy5hPtRw+7Xh0OdgfKaygFZnUjmV7jeNARalSXAzMw4WWTxIiC61EkIGXKAIEg7gd400si3fhtajxlJYnmf3/tZZp+0Kle6pDrW8Rmyrlhg4M5QqyMrZsqgA65p3BmZeOKL7cLwEq3UZkIllZnRgVOmZV8rZZ315x1G5C7AkcCVaHUmoMFOCepadwwyjcqJhV194x7x6ell67cLiqj1QqDMxyqFEZZmB0Egdo9beDH6GKNToU6lejVA8QoaekRqCxlZ5aEnU2NY1UYrTulIw9UQxXTJSWM5Ee6Toinq08rO2A8eJA5LElu4p3nCaL0KqhVUlCQ2UDKcsqRHfX0i1V4Fijrers7nRKqMTH8W3pytavtBuy1lrJSLLVud3FV3ViFKmZpso0nKCw6acibVNfz5FqAiCv6G0vpmsyJwUfjqE8Uw8+NebvTbz061TIr6DVmyw0iJWBB01G1mC43akKIe6vnV1FOpTmHVt5ynWMymImfjYTjfEt2XEK1O8oQhKMtanqylqaHVZ11O4INuNDB0pq9S6XqnXTdYIlNt1MMraRMcz1tyzge4fYzd02odMAHjyJ5g+EeNXzVogywQkiRMANGqjTa1y8PXpFUU0pLTA5L7vLtamqT1Kdze9ARUFQUzzgmWJnsPqbGOE/afWSoqXtVqUzpn/EPj/ezKsiBqdS1re4y2sSw1i3ipDQPdk9DtOk7dNrDLtSSrmdSS0nOp0IY8j09Nu9juG1w4D02zIwkfvrby9YUGqeIhyts45N6j83few6nSrcskWx6zlYuX/BRVUq6yCZyjSNN1YbN9DzFodbD3oUEpszVELhRK6qukISNwTz2gWdEQU1LVYAH1+g1JsDvxFUhico2T+H1HeBp0tCmmaoYJyPpBsVH5xgyscfq0xN1pGKNJjUvFT8xJJy+pOkdh+W3O75qYquyAV7ywK0/+mi+6G5CDJjYR2ttfaS3eoQ1OFRi1OmTOd8zfeOTuiqFy+vMi0vDabZnrPLDMD4gbRgBJE7rrHWOdtWqof8AMmDYnThFlXMGADEFnqMRECII6gzprsDZ6umBrVK1FMRGo/EOWvUcm5SbDrlw59oIziIaXyxkgRlRNNQAArE7QetnepUSlTzEhEVZkmAB8bQav4aBYLlJ/MS5NSwTaZyYjsGG07Hsf9rKOIV/Dao60YYHNUpD8Q5unfqBuNddbFcTUXkjeBqpB2O4b1HL42hY3dFIU5iHUaNz7fX+ptEddU/sPyymqsg5iJxRxBdrzRyEkKeamCPj0tXN4qBF8JKzlD7qwBGs7jXXn1sW4pw3xK8pFN2b7xfw6/jHbmRysXvnCv2OhRqug++LAGdRAGUk7mfMY7C2jSi0p7T+kpTTi59pAHjMXBwXXrUg93ZazRLUQYqDrAb3/hr2sMwu7KLyiwZnVWBGUjkQdbMbLVpFGIZJhkJGnXQ/s2dLq90xAI14GW8JH3qaVNOv/UXsdRys1dRkYaO1Pwpq/fXyPpD+B0gANyYif7DpIPOz/hR8sDkes/PvZPuV18JM2dXpGAtRdQfUDUGeWtm7CAYJ8sGDp+pnWzKBzMy8gidMYp5qLjt/TWy6hkAk6nfQf2s1XlZRgOYP9LLilYE7+o/vahhJhAGGpFxurrqGoU9J8w8izrz+loOIXFXXYqx/YkfsCxHCHVbjdBH/ACac6c8i/W3N6gnMRO5Hbp2/e9virifXbE26mJSUvxPTelXKsYMTpGupE/S3G53liQCpqAjbKDofQT8tbM/GWEeJVzjUBRMdJMkehOvrPWwfF8E+yMqVH1CCpTcHKrBwCIJ/ErSI59bfTaZg9SyC44sMaODuIbrTISsXpBfLDyV3JjMgkbnXnZ4qcT4bnDUahqnmqKSJPPM40+dqOp3pajEZgzfi79xyt2wW+CheVzmKYYEz010Nm4I6HMUcE5MePaRxFVrJSpLFKjUUlqaH3oYiGbQkRBy7b72WMOr0EGTwwgLKXI1zAAggzrlkhso31HS2mNUReBRVbwqimjsSe7DTfpFkwMxAOuvMzHzs1EJXmTv83EvLh/BaN1rJWH3wWSrBXVHgTnQMpzBV85cHKDlAk2flx6gFarUyrUQMxG5HuCDG7ENTU92ABNvnLh3id7qpHhCqpZc2ckSqknwww2psQpK7HJB0mx6lxwoALUTmUU4GcFGZapeqWDDUOpCgQfcT8osfU5Nv/WfjMtWtVY1wBFRYEQTAAEaCTrv3PJo4Z9pfh1Kn2xPPUVQtYazlByqw5KSScw5sZHO1R4leg9ao6BURnZkprrkDEkKNNht8LeXJnrnIoaox2Ub/AAsvbt5EWM5jnePaFe61OpRr1sy1GbMgRRIP4M4Esg29ANY0sl3u8gFgvuzIHIdrFU4Mvj/8rJ/M4/SbSbv7P6z6GvQnmqkuR6wLAbah7mYQvSJPMWMavprVmc8wo+SgfpblQgnQ5TyM/uBayLh7Iy2tS8EDnlTX6m07EfZFSKBbvWc1NYzKDm7ELqP97KHxTSlggbn7GU+hZjOJE9k15W8Xe+XCoZZiK1OTuQMrD5R87BcUwk0XZSOf7Hrbm3C2IYbUWuiS9E5iUYPHUFQc2UjQyLWTdzRxi7+PdgPGUfe0T7wPUdR0PP1kWZcpB3r15gDngzz2PY8VJu1TYaqfnI+H62t7OLfPV3m7V1I0YNqDod9rWbTxdivig7LBE7wdPrYqrhieKwzxHWiomYxTUSf5uQ+UmyDxTxEEIRRmqN/l0gd4/E35V597QOO/aRlY0aBFSsT/AOKHv1I6WX+Fbkxc1ajF6z+8Sdz07R+liXS+82A/pEWWgLtMPYFh3j5xVOao2tQ7CNx6AbfsmzhhGDiuwphMt0TTVjLxpp2O/fT0tmF8OZwEBypmmsy6FmEEKOwO4/WzlUanRSTCILOGB7h0fH0k+Ce/Ex6VOkn5UUfvXeyLi1aviVTw6QyUAAZP9fWOXe0qpeqt/qFSuWgCfMGE6dI/F2O1uuK4hTuFDyjRdgdyT/e1Va8QLLCTiTL5iFK7oAWVYG7ECeVljGsW8pMiN/h/a1X8X8QtVfOXk8htHa0q4YrUv0eQqqiWVZM/AbKBqbfOa/4UvqB068ib/wANsyArdxxwPBvFvt38ZRNRPEysPwjNln5A/GxPhGgl4u1S73h8j3e9l1k6nKwZt+Rlh8bdsarPRvWGXqiudXpFCOoFMvA/iImPQWOXkU2XxqdI0xUOZyQAWaAJgdAItVXWK1lLWmwgfbn6EZkAYUKqOpVWUD3W5/DqLVrjVyp0qpFFzIOqGQVPY8x+9bPmLV6mV/A99ULEzAQAHUnr0FlujeUr+S9jw685VqRl1k+8I789PSynAImtpXatiScjyPP/ANnvCuPmk5ViQre9pKn+ZOfqIPra2sDxanUB1CMAAVJ29DzXp9YtTCBadU02glHHmUyOvxH1EWbsCupqsrDaJBkAbnTW3aLWU7e4r4po6rB6o4lgV+ILsoM1VMbxJ9dhZZevdiSRWca/9I2I1MAGp8iSOZ678rRP+Br/ANSj/rNtHcZ8vgQddh/hLpqR9wmvP/LWxavSpVBlnJUjpBMaTH4h3HysBuKTd7kpgn7PSHT8KD5/7WIYzTJBkbkkEbTOkcwe+npbI0Glruezfz/TLdRYyKuJmH8PCqGRjDIdGBBymJ+IIPPcWUOMuBSwUVS1MoIR1lqREzAAlqepnLEdxYEvtEvN0v16CurJ4pGVhvlEaHrpZope0ylWjxSyMdgfd+ayLXpSKxgSdrC5yZX1Lg4UX8R6qwvTL+jEn6WXuIbyhYrTncSTuY2AB1A1nXUm1n41jtB10fxajL5adNSST2A1NkY8GVBNW9ut1psZHiEFz6KOdnJknJgN9BFSneGWYJEiD3FuhxGpoMxgRG+kbWL4veritM0rtSZ2Mff1Gg6dB0+AsEohlZWEbyJ2+NmwJjV2bQkn962c8K4ORKLV70SFRczActgF7sSQPU25XfAF+03OvTE3e8ecD8jJ/mUz/KwHqpFrAvt8qUwKaBfMAWYqG5kwJIAOm+p1tn63UsjKi+eT9o6usFSxiPerld6ap9pD0A8FLvQClwk6tVZtyRy0/sy8L8SeDTareaSVJqBKCIAjFR77MT+FRl9Tp1Ik4/w1XerVajUj7YtOk4K6oAIch/yEKdNJLwbLL3epRo3q8eZAD9lu6vIIUkq7euSdernpZtL03INxz/eott6niP3GmL3Z7utdb4FoKCRQpqmapBykMrak5gQNl39bEMCun3aNr7oYKyquWQI8qjcTHO1YVOGUqXq63WoVopQuwavVkaTmqPqdNGcIP1s/4FxGad4S61GStRqj/D11YMzZeTkfi5HQa+totfpSU/8AD+ZP2h1MucsOfEczh5C762ncP3ZQniNu+3ZeXz3twrX1Sp6xbSnTBpk5mDKKQSGIhSF1AB5ktJ7drZ3wWqs2s45xH3s23BmnGVxR6YqA5aiEZWGkidVPUH6WqLF+E7zSviVsPV0DAtmRgvhtPmBPJTocuvPTSx3221K11S7Vadd58VoCuQrCMxzLMGCI9DZxwermpK8GGUMB6rI/rb6QjzJ62xKxxzibEaKxekpu0f5iqqv8Tl6A6iNrLeK8aXh6ISmnhoN2Gp+f6m1r4/hq1kBqzAzlgIjaJMDdQCJ00JmbIN8wNRrSSplYbkoJH8haW+GnSymZV5Ig4sZsqP8AqIeDyKgfoZ156/ra8+A+Hi7CohVaQXQBfNmYyzMx95xEDpNkzhXBqN5P2ZwKd5QeWVjxl6gcqi9OYAI52ZuHb3UurlQ2V5kz7rcoI5n62vqYEZEi1OUfDy16lSnd6cscqL+/ibJtY1cRqHVku6mIAjMOsnqPlaVRRr84eqPuVGgDaFpg951iDtaXfb6tBQqwBEQNgLORMc+ZNZZ0McSLiWJ0bnSA8qBRAA3+Gm9qZ40xx3JqMQJMKu5jrP73t14o4qPjMWbOVYwBtAmNDyO89CbJt9vDM2epJdtl6Dl+kCwkhRKa6yOZxo02q1AIlm2HT1tb3D9IYbTw+qpIWq7eJ/GsqkHtqX+Ast8I4Y91pJeWUF7xnALictMCGI6Elont3tYOGLd7/caFCqxSrQIdQBJZJYSOoZZHYieVs6yze22b9FHo1BmHB4P/AAf+4Xw+8NSFe7uqlUquKLEaqp2j0zFQdNNLeVMRN2pPU0ZF3WJJAAkgCdBpPK043VTmdh5mMxJETy+G2tq+xfHay1j4IPhDRwYKuJIMRqsjnp2st9y8mNorWwFV78zdFW8VDernUYOFlqTgT6DWACeR/KTO0reI3161Rmf3iYIiAOgg7RY1jVekFWrR/wAPWnWkBEhhJPTL+GIgga72h37FTeijtTRagBDOo1faPkBzne0lpGJt6MMGDY46z5H+RIdNAoM7ASx6dvUmBHpYHiOJ37OwoZ6VMnTwz5iO7bg/L9bFbzfcnu0HqqNZV0KOT1UKzacjI52aqWJ3OvQQPc71RqAbtRYr8Gjb5WdShrG7GZi/E9adQ+1T7RFm5YSqha1R61UiPPmLDUahg4IkflMbb2I/Zl5VaEd0qA/ECmQD2BPqbFq9C6IqutKqWGoJpGD25SPj0sFbEFn/AC3H/if/AOlhYknmZqqQOI4YRe6ZpXEMVWKVHXTSFQnXlZmxCiaYBEMpI25/D+3ysH4drpUuN0CulRlu9MZWAzAhFBidTbz7QyP5DuZekfdPcflYb97co/8AUZj2Ccx1m28ADgiUPfrhUrXquKSs5NRyAond23Ow252N0eE6d3CtiF48IESKSauR67fKfUWtbBMKVR5VVeflETPM9fW23HfBf226aeWpS86GJJH4ljuPqBYF+L1vaEUceTFNQVGTKtfj6ndVanh12SjOhrP5qjd9f1J9LL+K3W+XhkqVfFrGqodX1YQdD2EEEEdrOGD8M0aUELnb8zan4DYWd8CoLervVoLrVo/eUu4PvL8SB8Ta5tQF+WK2eTKowzguo0GoQg6bn+31trxNw8lCkHpsWIbzyeR2OnQ6fGzFivEFOlIdpb8ian49PjZUxTFa1dSMvh0tyo3I7nn6W6hcnJ6nmCgYEavZjjC1KTXNo8QkvRnm4BMD+ZZU+i2L36uC6lhpliZ1Oo9Nuk6zzi1a3imLo92rUK6vUEVIUEeEwbRTO+3ys94xelq1kemSqVgten0GaQ6juDnEcoBtNqqMutg68w63O0pLDwwq5alGUZiU/glQep0O9o2L4R4hpisCRTqZxroxAgT1AmbLmD3pxIqazGVs06fl5ben9LHxir/mnTnz9e/e2FqHC2llyD4IlFNYZcGKWKcLMUv7Al7xWqB0QHU0wzGAdAxMjQT7oG9ol2uNEYjcPs9F6KMmdg4YMSucNOczMiO8CznVvIbRspHeI+VoFapSFRampempVSWJyhoJ39J7Wsq+Jua2VhyQQP1GJyzTAEER7QgqCBuLSbjdqd5oBXEtTJSQSCI1Go12INlG6Y6AMrGJOjcgehPKf623TH2u9Q1Fgg6OvUfow/faH4bZ+Gu9w4PEOyo2Lx4iL7WMGv1W+0qBRmoDSg6rpDRmLkaZxGu2gFrHvvipRpUruAahcAAxoiCDM8gcoJG2ay9i3tCRn+8daYGwglvgsHXvNl3COJql7vyVaZ8NaYK0Ub8pHmmNMzkAHlERqoJ+oLbhx1IduJZ17qilnLAFUQtHIwDpH01sui6lVSn5Tlpqg2GwEjUgjWf/AItNZ/tAceZc4hgd1IOog6H+1tzh1UnNSHiaaqYkGW8y5oBBDQRIjKCOdp9QjWD2+Iu5CwgOtdKRKeMrABhlqUyZpkScyuvukRsTraTjFLx6bMjZqy7gQDVgcwNBVA3C6NBI6WOVeH6jU2YlaTQJWM2xBIlWPvREztPwC3fDS9SojysDy1FBhvMJaJJVhIIEnfcEEWLTmxBgiFVp1tqb1DyOoiYPxvVuVaRJTZ6bE+bSJE7OOvqOdiHEfGKuPEVs+aYA0jsR17WAe0O4NTeawC1dSHX3a46/w1BzHPcWSqdYjlbVrtAEkbTgwzVIVfHqkVHaQiTMRpLem0elumFYatRhWLSu5UjUNPuzz9RyttdcPpUR41887sMyXddC07NUI9xOcDzGeVjXD1+NcMTRVlVySlIZSoj3qYHIbEQQdJ5mwaipgm7PMv0b1raN44lo4lgFS+YVdBdcniIokExoR5lnlDQY7Wk3HD0uwWmplkRVZxuSo1+Ek/Oy9wnS+z56tKu70H3glcp/7iAwrfxbHraVjmLCjTLjUnQDuf3Nsx3GOuZu0Us52hsryR+v1nHiPiMqRRUzmktrtoTE9Sf7WBXe8Kg1OpGpBAj5H9/DRn9nnDSV6ZvdeWZnbKBuep69dBYV7SMDS71VyGfEEgGJ5zsBsdZ7mxBrETcep3Gnsu9Adjz+cB4pRmGg5ide+mmhmfUGNbD8eLUqQVEqMz6HIp0XnsNCdvnafh6pRptXqaquw5sTsB6n6A2KcD3e+3ioaqUKXhufPUcFZ/lMyxHLSLJQB33Yj9Wz16f0lb7mI2AYu12cFFq0j3SR8QQbWnfeNF8FGBYVSNQjQrKAPMFOnrHexLEGcVWoGldfKAcxc1CJ/MgyGlroCzQeRnS3NcHygh80noCoHaJkj1Jsy+0V8mfOADzG2reFq3DxAB56WYAidSJ/raqXBk+XnZuo3ZgMud8m0Z2iOkE28OFp+UWzLfiS7uVgq+2BMDuyi5XViYJoIen4RzP6WIXeoXbIQRK6NMFtYMdxpr3tH4IwoVLldmCkEU1nvA78jZooYSoTKGj8SlYJGuoGaddxPe02q1bNYyAYwSJaiqgyeTN8Fo5M2ecqwUJ1LDTNpuQDz79rMTVlESyidpI19OtlShe1y+JQo5kyy1aqSCybkLMudNpyiwnirDTURKlWjVvAu5ZBSpErmDQUfQycsQR3B5WLS1KXCscZ8/nJ7SWOYr+0SuLjeWQB2FXz01UaQTqCezf1Fl7hXimvRvtGs8U6QaHRdZRtDJ5xv8LWBx3hz3nCadaqmS8UEFRl5xH3gPfL5/VbUhWxGfdE9ztba0xD1kDscGJYnzH72o4FTut9NSmoCXgeKCNp/HHxg/8AlZHrX5dve7CxWpXvWIUbtTrVaQSlNOgahKtU28ugJYLoMxgDmTZUKnNlgzMQNdfhvaqusgcmATOuQ1GMdP6CzPg9c3ijRu9LKtSkzEM7QoUgHc884MLrvYAlzqKDpE6Ec/lYrhGHV1DFacqYBJA0PKCdjb1hXHMp09TOfb+sZlS85FAWgSNARV0PwI3NuS1L4pIFJNdwHH9psJp3dqTl2pqdI0hY2101ncfE2kf8bUVC/wBkpGQwysoKjNGoEDUQIM2lAr+glTaJx2ZKvuJXpFValFZ3Vg4zLJjzaRvyOutg9fGbyYmnryM/v9m0apfR5gtMIGfOQpiImAOwkkWkUsRYIqU0IMasQGJMnUTyiBH8IsRrrznaJ4adgMAyO2M3gD3cukjflpNtn4mrFAC3zAOn6W64mniOXFN0WAFUgmAB1jcmT6m2lTBXVA703VTzKn9bdK1eVEIaW09GAq94LNmJJJ52N8NXnLba5YOtTOx/y6aNUc9l5fEwLYtEUxTqAZVcwY2kdPXWzdwYYEhupNTYJlt4FfC6q4GZzo4G7Ac4OmaPmNOlnjD7ytNCDp1PX99LVbwLX8zuDoFy/X9LP+ENnL1TqtIaA7Fup7LYF4gHkSfer0cssRSU7TBYj0Oij1mwa8hxqkN6kyflpbniFRi7eJLEmBG7dgOS28ul6CkLUy09YWSAD2BJ1t7dk4nQMCJ/HFEXi7EwQ1OSykTlG2YHmAYnYgTpFq1w2mKMOVD1B7oMZKf8TE6M3ReXO1/cUYeiuGWDmCZhyJLBT/qUwbfOeLJ4dWrSBJWm7KPRWIE/Kz9OxUmKcZ5hq74ldaZl6X2l5mCAtMHufef6C0a+cSOSDTC0MplRT0yntYLSou5hQSegGtmTB+Fqdeic9YULwTKCpojLGgPNSTJnURHWzXYscsYI46j3wtxZRrlBWqrd7ydFrLpTrf8AuLspJkSRrY3jfCvjHQeFV3yz91U7qdkJ7eX0tR+IYRVpsVKTHNPOp/8AJdLNfBvG99uQ8N6b16A/5bq0prujbj0OnpZD1BhKdPqbKG3IY+4dxpWw8GhVo5mWIVjlI5bifXvZcxrGqt+rCpUgE+VVGyj987OWNY7hN9oI9ZxSJ0BPlqU26FDuPmDarsWv60a2Wi4rqJiog8rTt6GN7SvVZ8vibNOt0oDXbcP/AHqMmCGnXvlCneQPs9MSBBCliAVZh+VhAnlEetuXq7VqhWlQZKVCPNUVgW/lQD3dPxb9I3tTmG4jSaM9MGPwsv1DQCNPTftZ1wjGnoowurEoQZoN5mpE/ipFj5gN8jGDyI2sdbqPaeJj33tdye47pSpXVfAoUw9VhOXmZ/FUbWFnmdTrE22o4dVVNXzHdlSVCn/tySY/hJj02tAwS/3WjdjWpu1Yu0MY+9qVPylTBD/wmIA5AW8pcQ0PENRjemeMq0jd6sJO4ACQSfzEkd7PKKww3UmyZre7jnIhidNzvvEHoRraMMLf89tzfHlndTTaoc2TQlRACgkaTAkxzJ3t0W/m3zOr0tS2kKZ45gf2eMRdLv8A+xT/APxT+9ilzqlmedcrwNBoO1vbZaL4j/qt/fM0Ui9jV5f7bd7pmP2esYqUxpmEExI1Ck8gY5bWP16pF5WDGanUB75W8vytlss1v9Bfsf5gf7p1qjNIbUHQg8wdCLfLF7EOyjYMQB2BNvLZbW+B/K/3ERf4nalilUIKQchBMDTSd4O4B6TZow+gtO7lkADFTrz587ZbLbVnUSJtgNMG9U1IkeKgg92Nrxq4Ld2VA1GmQo0BUGLZbLTvL9MSF4kQ4Pdwf8mlv+Rf7Wii4UgdKabn8Itlssk9TVrJm6XZPyKPQC23hiNre2yyjGzakoi3t4QFNRbLZbvic8xa4wuNOnhV6emiox8FSVEaGqsjTrat7/8A/bQeYqLHbS3lstZV8omFq/8AWaMPANZszCdGpqxHUzE+sWtPhlj9mb+c/rbLZbv+6IHUi3pAWQcvEC/CJj01sof/AFAVCq3emCQhJlZ0OgP9TbLZb1fzTz9Q7w7VZ7jhzOSxYJmJ1JgGJ+QtVTqGutVmVSzV6xLFRJjwY1iR7x2629tlm1fMYDdCQcIACE5VOZqYOZQ2hzz7wMTA26WtjEeFrrTqnIjLmbMctWoNWWSRD6a9LZbLPYczx6nF8Ho0yKqqc/u5i7tocxI8zHeBYTfLqhGqg6n+ptlstO3c6Ooy8FYXRdGz01aFESLGMRwuiKl3imup/orH+tstlpX7lemHu/v0h84XSyjyD62ji7qrAididz25G2Wy1AHtimi7XoL4j1gAKgq5cy6SMyrBA0MBmAmYzGLT6d7cMQGMTtbLZadieIB6hK86gzrA0+toBtlstFrQN8XP/9k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AutoShape 6" descr="data:image/jpeg;base64,/9j/4AAQSkZJRgABAQAAAQABAAD/2wCEAAkGBxQSEhQUExQWFRUWGSEbGRgYGB4dHhkgIB4bIB8gIBwaICgiHhwlHyAfITEiJSorLi4uHB8zODMsNygtLiwBCgoKDg0OGxAQGy4mHyY0LC0sLDQsLCwvNCw0LCwsLCwsLCwsLCwvLCwsLCwsLCwsLCwsLCwsLCwsLCwsLCwsLP/AABEIALMBGgMBIgACEQEDEQH/xAAcAAACAgMBAQAAAAAAAAAAAAAFBgQHAAIDAQj/xABEEAACAQEGBAMFBgQEBQMFAAABAhEDAAQFEiExBkFRYRMicQcygZGhFCNCUsHwYnKx0SQzkuEVQ1NjghZz8Qg1stLT/8QAGgEAAwEBAQEAAAAAAAAAAAAAAgMEBQEABv/EADERAAICAQQBAgQGAQQDAAAAAAECAAMRBBIhMUETIgUyUXEUYYGhsfDRM0KRwSMk4f/aAAwDAQACEQMRAD8A3xP20JH+HuzPyzVWCj4Ksn6iyHxLxVWxFQ9dKX3ZIQIhBAO+pJJ+NhIwNyZzqoIEj1AMEciJE+tvbxguQAS2Yj0116xp3sG9fEoCt4E9ueK/ZXpV6LTUUzqAAAQQQdZmCRPezXe+NqLJDAeYQ41LFY1AqAlxrpJYnsLItLC3ZlAE6agWnrwxUeCAQDzOg+BO5/2t5rgezGCm36TgcZZGPhMxSZAcAkehbMR87Qb9f3qMWY6nUxzPX172ZE4bp0hNWoBPePXuT2i0TFUuphEDqw/FDa9Jnl3At4OS2QDFOmBgmDsNuxrjw1MOSAOhk87OzYHc2VWvjG71APMCcuaN8sAhx3GutkylSYUqgX3khmjfLPvAjkCRPrabxBjhvKXQFyzUqRDkiPOWM68/KE17G3GBnE7mYzeVrV3dAVprCoOiroPid/jYtwpdiFr300vES7IwEiQKhU5cw/KAD6Fl23sIw3Ca9UeRGIPOIHzNnTB3vNydHXwTTK5HTYVZI94bFuU2n3qGwZqGhzV7BxPbvUrAU6a08jgiq6LoqipDFXn8E6wDpJ3jWzsBwqldKdCpSUF4ys0AEqSSAT+UTpavMcxT7NiyXcVM1CDTIMTTLyAhbdgmkTqJItZnDdUPdmpsZdSVPUnSI7WYrYOJnOpxmNw2sDxdMlZK3wPp/v8ApYlh9YtTVm0IEETtFtMXTPSaBJiR++lnnkScdylPa9TNCutddpKN6HVTZcwbEiSVgtTczpPlb83xG4+NrE9otw8a4Ow1aNTHNdj8gLUNd7wZGZ2jmBysjbkRpOCCJbqXlSuZizE6GCqz3J1k9rC8SxKjTBDVgvbMCefIWVK9KlVFMUmq1GJAM1VAEkAjKYaInWBvY3e+CqazANpL2rqI3nuU0+pYDtEgV+MFAC0gztspiN+k6/AWdODeDK17y1r8xZZ8tEGf9Z5/y7dZ2ss4Dg6UqpOUEjY9LP2G3t0YeG5QjpsfUcxZbaytCABx9Z78OxGSeZY9xuK01AgabADRfQfrvaW6NlOWM0aTtPeOVomDX7xV8wAcDUDb1HaxJmAEnQW00ZXXKyFgQeZRnEP2jx3+2H7wbD8IHLJ/CbGOE+JalUm7KB4oBfx6jF4AgaJGrKPdExPK2vtH4hu98JpUFLtRBJrKYEQZUfmA0PTpMGwbDOH2u63e8rUfxGfMmUaZRuDzzzKxzg21KqUZNr8Hx/mC9hOMRg4l4YaoqVaS1PGRpJMGo497xKrfhYR5UB0B+Ui411SlUSmz1KsZ3JXMKbwCTm3dmYeUcgTyFmGriFNKasQaawSwqeUgMROYycoJnX3mmALU1iXEJoNUQeKtLxSQhBp+KVPOZZaYEabmY62V6o9Pa3Y6/wATw4b7wldr0+IXxaCsCg81dz7tKmCrOGJ55gY7se9uXtT9oy1/8JcDlu6e9UXTxDzy/wAO+vOTaBwylS90q6ikEuzEmplbJ4rkyMzTJRZ0QadZNgt/4EvSsPDpO6n3Tlj5k6D12tLdqPUbBgggHEj8J4r9n8RgTm0gddGn9Pnbtxdi5qXosXMZEnL1yAn6m2tbgW+0wGFIE7lVYEj4A6/CwSiy+Kxqq8flUAsCORzWTtBOYZyZYWHe0yjVo07vfLuSEUIK1I5XAAidNZ6jY9LcsZuzZRUu9Zb1QJhSDNRSfwskzPdfpZbu2K4emouru3/cM/RYFpj8fOgK0KSUtIBVBI+c2W9QJ4EA0K5yTDXD17vtzqLUWt4CHdK9RQr+qMS3xAkdbWbfRdsToAvUpCrHv0XD5D0mAWXswHw3t8+f8VzsWYFmYyWJJJsXw7iNKBzeE7NGh0UfSw4brE0BpaVrzvJP2jTiF6vV0qLSr6R/l1wTldeYJ3KxpB1UwR1tJTiIAAGgZGh0Da/zR5vXnZErVa96zNlq1ADMMzOtMfzsdPjbgrVwIFQADlmOn1twoJGyFTjEarnRpxmOZhG4UGOs6DX0mxVeGUkjM5P5VALa/mOgXlodR0s3YRg6ZaX3YZQQTOp0iNDzG+nSzXdLgqQsRrrA1nn8Sf62znNgAI8nE+k1GqSs7UGIg4TwzWnWlCzAAOdyTuWdgFQQJhRPqbTcfwKrTBFIIW0LVC+qg8wpEsee+g17WsZEgaDKNG76AAjtpaBfMQoUWqOxV1cDNlhjIEajciOm2ttXT6dVbc/J/aYd+qscdyt6fs+phg9V3rLUUgxodVgxGuYEyNSJA03sTxbgajUfxqY8MlFIiMyk6q5UDTNoCAevU26X/i2lR8RIapAUhkXy6iffMLpsbCl4xr1VCqhFOZAZoHXeNRz0zfC15Za2LMwxJMM44HMQrmaaX9G8NhQzeFWVgAArjJUG/uiZnrrFoBwkXe8VaDavScpJjkYBj5H42e8SoIaFTxCpaqM6kCBKlpXrHnnUnn0sDxOh4t7+0M+WnUoUarvE6lApCj8TsUJ6bm0VjCxMp1NHSkVWj1JG4buVVqvlkgfmYgRy/wDizHjHDF4q0wUWcsHy02mdRoZsLbisURluyin/ABaM5/8AI7eixaJeMQvNWmXe8XhnYElchyiJ/EX0A6gWj9Mk5Pcvs+J4G1BxFjGvFSoTVz+LOZs4IMzuZ1tc/BF/ypRrSD4qSR22OnYx3OWLUlf8Tq1DlqO1QaCGYsPhO3ws9ezW++Q0jujSvodV+Ei1BXgfWQG8OxyODLzwyjDsGYuT5sx2mYYKuw1/TUmxjLpYcaoASpsNPkdPppYgx0NnqeJC3cScTuwPjUDqWBgfqeg5/C3z/imD+AxzCSHZWHQiOnYg/EW+n79hheoHSB+bvy/panPa9gT0KiVfLlqSjDSScphucToJjpYCDmGGlVVKYENOoPWP6bH+1n+449Uq00YuDOjSBpECY/WeYtX9+RVgK2bSzHwfVpGmwcguHlVJ5ZRrHO0+rRWr3MM4j9OxDkA4zGRMXWi6rXGjnRlEMNvQN6HXpZzW4ZKa1UYVKbiQ67Edf7g6iyrieFpfrmW2dD8iN/gQfr2tM4QxP7Hlu9d813rbP+U7SRyIOhjcWleiuyvI7hix0bBjlw/i5U5TMbg/l7elgfH/ABNeKtX7MB4dEiRBP3vWT+WdMo+Nif2PwiyNyPXcciOxFvcYuSXi6uQPvaIzJ3HMfEfUC3vheo9K4JZ0ePsfrO3KCA4EA8C3enTrfeK8VBlUKTG+uZR7wjmdtethnGeO/ZUqUEceD4mZFBDayTGbkRGvx6i0jDcOa9KahOSgmr1SPKP4UH4n5dBOtkP2hX+g706VAQtLNJJkmY948zp6drfT3XgMG7b6eJA9Y3HHUK4zxixp0mqMXqMA4QZlVJEac5gRnksZOXKCZUb3eGqs1Z2ZiTEt/TTQDkBbjg9ENULN7qKWb4DT6xbolSUyHeZ+Ns5wez5nSOI6cEYxQ8A3W8uaeZsyMCy5pMxmXUMDPYg2f7xXvCUhRuSMdP8AMqkhV/1+Z2PYEf0tVvBuPPdKrOKecFCCvORqpB5a79QbPGEcRLfVKV/FVsxKrQLjOsbHwzm0PUgHebADFqwPB7gDHLtXw2ol6c061WoCpqsrEI3NR5lmVOhI66CyZfYqu1Rn+8YkltpM6/ubXBjHDZvVAXdEW60AxciJdmAMaLIUSZJJJNqep4VWer9nyw6tlysIymR1EgGPlYuO8zpXHUJYbw+a9JnDyykggrMiJ0K6j42Evh5mFBnbUfqP1sbxjh+8XYrWRgC5VG8NmnOe5AnMwJ00BNm/EfZZWW7pUrVWau4zMv4V092eZHXa3Kh6hypyJ5mNYzKzVCumgPwse4YwV75eFpDRRq7R7qjc+vIdzaVgPBN5vlZ6FJR93Aaq0haccjG7ERprta2+DOE1w1mR28R3A82SFMCDEknroetkavNSkgZMv0+pypz+kGDhuKLq6LTu4IFKkNQxBInTUltpOsmZAFo1TCqAJHhXca7eADHxza+tnjHb3Tp0Hd2IRFLM2+VQPMRHPLKju3e1cL7YKI0W71Ao2E09By/DbNqFlo3JFEDPu7hnh7istRApplb8WuukDeJAy5TpvPaxOji9WomYSMujZQSdhDjcmDII10g8jZHwS+UqMBmAVhOi6yoPPf3S3xjpYg/EdINCl82uoBJ00kAHXp8bDd6jYx1NfU0Klp475h+uatdj97UqjNmy05hTETOoE81JA1PXUdjN3rUqGekKS5WAZY8SD1jVZzEDRiNZtIo4o6U2e8OaaOwKGqSup0YKHM6IoggbuTpaDjnEFNkZVYFagy6EaSOqkTG403Atq6f5AxbJmRYpDYC8SBe8qpIqNUaA2dkWfOsiFHlUqQ3u9Ukm0EXlQ07+uukfUzqTYHRxstTAbLChqYWNZ0dJadgQqxG02H1cWg9OWscu/frae6lmbMsqZQsOcR1vEutVQdUOdevQ/SdO9lvEcTLULmoJOShDDv4tWD/pAFo95xR3DBTuIPobRqN1UxmqMCBsqEwPmLUUpsTa0lvO5sic1ep4gdSCRsDy+BsQe7VnUSiII1IBLNrOpk/vlba5YnUoVVN3VqjASfEp/wBApmPW0/E+L7/VGUoF6ZaU/LPmP1s3n8ojiC3uQpiX0H1bsB+/hadwjemF6LQQGBGmsRqo/T42Xq1Os7FyKrGYkhiZG4nt0t3ula80mVgKoyENBDRvpI6E29t47nQZ9OUMW8GiprDzAaL3jYa6xzNgt74ovNWRTPgqdioBb5nT5CynceM7vfChrF6T5QpWGMHnBAIIJ11117WYsMxu5XWmz1Wqsg1DeBVIA7kJHzIsk784EaNoOSJvd0vDe9VqtzJZyI+Wgsle1e+hKC0mdmqOQRJJOUSZM65ZiLd+K/ashJ+yUWM7PVgKP5aakif5j8Dar3rVb3eM1RmqVKrak7mTsOg5AbCxJUQckwXsB6EjXVZceXNJ23m0uoBRdSJBzAyRlgDl3tauD8BGkdUDKR5o3+B6jvaZjPC99WkfszU73RGpovTQ1E9ARLD0M2M2Z8QAmOZX2D8ZC71gxQvSOlRJjMvb+IcrWPj2F0WuYvFCoKlJoak/8Q1yv0O6n4TqNVC7YPhl7Bp1hUwy87ZtWok/xK2tP0JAFu9Lhq94YGRytSjUMqytmpPpoZ/C0fs2S1aBcrGb2LcwtX4nf7LSJCzTJRiZ92JT5aj5W1uHEddPOy01VhEOzKW+ABj427cP8PpUDVi4ZcwIpwYVl2JJ0MEiIG8dIsvNxQpvtOjRRXDVAj1DqWkwcnRR15xab8MrnOOYz1dq4jvxpcrxfKdOld6t3ut1SmrKoeWMiJIQQqzoNetqYxvhi83VmWrTPlbKWXzCdxqOogieRt9CYRdBVoJlTXOyrGkD3txqBqfjFo+I4XkLAqFzUmO2manlqK3WfMw1HM25+PdWIK/rFmoYyDKJpKKVyc/iqmPh+5NotzxIUqodkWoumZDs3x5dbXXxNw9RvPgCsctKrTJDSPumAGqkgws6RMa7Wr/iT2U3u7y1GLxTH5dHA7qd/gfha5dbVcAOog8GLuI4kjVjVuyeCp/ADMdbEME4geg61VAzKZ5ieRBPQjSyvVpNTMOCpB2Ig/W05XVjKiDG3XTWLEVwOIt1zzLewNK18yXurefDphiyojTlg7MTCjpEG3DFbtRqVvtV1NSsacCqyy4OhA3gtoSDk0Glkrhi/orqtUF6BaXpkmJiA0cyByO9rIw3G6t4bLdUp0qFJwpqMJzRuqIhEacydJHpbmQRtM8hHUAXXEv8ZRa8gUaNKXRWnNUqRCkggbAkiNJFrN/4/Tr0mpsfMw+7I180GPrat8S4aaqzVa9bxgGIp1FaeZlWEmCNBEx87cMJqtRa9VAZ+y3Z6qyfxkFU+Ikm1daIlOFGPpE7nazmPHAfFl2F7bDLuhPhhi1cn/NqA/eGI2nZidYPaXbE6WaDzBP9D/t8rV57CLjSGGtUpn7+rUZajD3ljRR1Ay+bXqbWTe2imS2gA3Pyn+tp35BlQH0lN+0u/stzvNPMSJVZ7GqDHyWLVzdbzcMiZ1bPlGaF5xrz62t244PSvj1aF5DFbwGb3oKstUvCtH4ZI9AbNF24Bw5EVfslI5VAlgSTAiSeZ72k0W1asD6n+Y67O6U3wfwxWvxFQsUo0935kjkv9+XrtYmKYHRp3RKVBAviVaaMY1YZhMsdTtzNuPs+xZHoU1yqrXcZGVRANF4Kt3yNAJ7sTvZnxW45FWJhKiOPQMJnsATZdnXHU0LbH9TD9iIF+4mpNf7wj06NQJTNK6eMoamlRd8w2Gc+XNyyqNNbCv8AhIvlF2end7rXVirLQJpsp5Z7u3lIO8qwPSdrBsZwp3rVDSQ1C1VwUUFiGzNII37zZh4Op5qzUq60Wvd3X7larKfFBBmiSCZIGqnUrttpZ1TDAAh6igIM/aVniNJ6FR0qCHDctR6ieVtsLuzVFqvlzmmAYAkks0AQPifhazuNcFN6oreafgkhcwZCwLgaOpVvMHWDI1Gh906Wk+zKiiXfEazJkanTWTGjaVSPnttZ+4fSZrJjnMrKnipQlcrDTbQGTtuCAOwE2tDg/hKoKdCrVZCcpYjSWJMrPaCTHUjpbjguCXfw6LGnT8SpDMxXzGUnZv5uWmlrsw+kFpII2UW8hDdTlgKgExKp4Wok+DSk7kACfWN7daWFptkpqNj5SdOkCzuzACbc3rCDGtiKLF7jEatgFDlQU76iiB9SCbcKnDqJ5/DcAHYLpr2VbPy1tp06/K2rP5lJOluFVndxiV/wlcq+Era6GVZTPxjS0PHsEY3V0g/e+WD0HmP0FrCvF7WmAWOh6An+lhXEbSlMjVcxJI6ZTbjKMTqkmfL/ABXhLXC9vSHmUQVzCQynkRsdQRYpwZSo03e+EEJT0ROfiH8In3oGx6HWxj273fLfaJWDnpfUVKg/tYdeLkaa0aKDPkGVcuudzBcgbzJAHYethsfCfeUaTT+tZjwO5YOCV6l7RalS+fZS7n7PTXrqJc85216W3/8AUrJXqXe/UnWpSIHj0DlYaAgleankV35je2uD4MadOqLxQWpQCJSz5gCmSRVca+XKzM0z+A9pzE6DNdk8Qh692qG7u/OqmppMeukfGbIJZV3S5Fqe0Vnlf4+kPXh6V7X/AJN6Ebxlqr6j3vpat73xALmaqIZoMSr0qinKfSJAYHYiDb3HX8NYByt1UwR8RtZZr4gxqUxVqMyZ1L5iCIzCZntNhrcWHkT2q+GmldytkS3cf4dq3fDwKZPimkFyzpncQST2ZiZsucM8MXaiaTU6c1FzEVGOuilS0dCWECPw2duKcXaoCiQPNGY65dFMheZ3idPlZTwLDa1S+pVIKUlGQZtyg3MbySSZ5lu1jZwMjOBM5ayeTLFwKiKdGmp3ILf6j/aLccbTO0LqVo1D/qyqPoGtrfa7l/uwNBrvpA0EgGNOZHMdbL+JY2gcnxRTqCiwqB4gqrkZYkefNnjKf0thg2WMTtODnBhisnG3udOIaUUbmJ21PYQJ9RrZjwx2amPFUq4OU6bwAZHbWPhZaw+/jEDSYyQJEZMgAGVW3Zp94Hf8NnWmweSpmCQfUHWPjIt3G0xVqkAqRzK69oHDlJ6qvlXzjXy7wQNfWVHXSyDjXs9KVCKRyyoqU9CQVPIncEEHXoLW5xcZqUF0JbyxI08ytMdIQj1NvKtL/E3Ef9pgRt+AwPlmtRXqbEOAYkp7cz57vFKvRbK6EMOY5/LezHw1xGSr0GVoq6NlcIwO2ZSxEHaddYtZHtF4bpNQLhcrjNBXTUKzjT1UWq68XHUiokiYBI36R3PS2jVeti58zy05XdGG98VGijXUopYklqigDxNiWIWRnPMybEfZf4d7vN8u9cSl4u4UiYkDNMEbHUG0K48M0aNF1dFFVtQ2Vj4ZjQF5ggcwNO9o+BYZebtVW8UaqtUWcqg+Rhr5dtjakXqF25nhS27Muvhzh+7YdQFG7rlUHMSTLMx5kiJPKLBvaBxclzVKbDO9U6oPwpzJ7naOcnpZdvntGrqB/gylaIGd5pqeoygE/Syf9kqXmq1Wsxeo51J/oByA5AWFrMjiGqc8xrw7E6D1Fai7s2hCinlg7ToAF000kf1JCrjV8DEeAdDH+a3/AOti3BXDSoAxFnM3NPyi040zdqcQzYBweZ84cP4m12q06qwYEFTs6kQynsR+lrtwa+07xRABzKR5Z3K8wf4l90/A87UNRpHw0aDlYaE9RuPUf0swcL8QPdmgaqTqv6jow+uxsndtJUz6PU6UaqsW1fNC3FN3fD78awzeBefegkebTMpI2mJ/8m6W7Yxgq18lS7lRVSHowxGUg5isZ2ZpiJyjXtZxFa74ld2ptDAjUbEHkQN1Yb/3FlS73Cpci13ree7sfJUI0PZgZAYdwRG1ug4MiB3rtPDr+4kDhFqa0S7Xi9eM9V/Hu6CmUpNLavTqaqCfxAxOmliGLXpqN2vAhH8ZRmakGTypJkqCwMzlLIxA0mJ0i41dVu1RK4opUqJNRacAhxl10GSBAzSqHVbEqB+2Uad5bwaJZg9NRUUSdQwcAw5ymIhW72qVsjiRWDJy3UVqV+fLRamy0wmUBQm5hFhhDawNxMa6WfcR4jvPgXZaflZ6YZ3TKWpgc4JgqYMyBoDGulk7FKfgPmFM5GBmlUVpUwRA2JWdmB6WL4e1K8UMioi1QrIpYny6mOciVM6Tvzsqt2AP3j7qkJUjqMuF4je2oUQ+rmkGckAebPB0A6enpaQt4vPm6gHQRG6DvPP62iYHc2pUV8RgzKuXLmzE6k+8Y7adrFTXADNtt9WFmgnsydguSABPRVrwYbYdB0b5akdbdK5qECCfdOkjQwegHa3KniKHbr/tbcX5SQs8yuvInT+tizxFEc9TobwwoxUVX6yRB1gb/H5WIU6OdCrAKsZYEaa8tLcbuyqsEz/vbqL2kQu45WYpweTEOfpKh9qXD/8AjLuSxIShUqEnqGAHzYj62VuHHeixvS06j+DswUlEYgjNUYclBnLz0kizt7Qb+K17SkCJemQP9W3pIn4Wl4Pcql0UFHBo5XfKuqmUptlqg8ygYTyLIdNrTsdz48Ca9RWjS58t/ElXm606DBhUZFWkadXKCRWzyVqaGVbxc+omGPQ2XmxWtUpinWqSoMliPMTqRJ6STHSbEsScJQVaVRqlK8t4yZgPJThYQHsQJH8INl7FamRcvM2RqHO7Al3wrTKU3t2Tx+WIrY9fMzmOVgt8BCakebU67jSJH9LGkw81aopqRO7E8up+A5WD3W9olZlchh7oLLmBgwJA1jTca2bQvHER8TvAOzMc+GuLvEdEqytQgK0iVcjZpmVaN9I1s90KzzoJ9JjQE+rGATlFq+uWFPVXxqwWlTXVYEExqCCRMdDv62lXn2gmgwRaaMGg5yCCBJAYdzqRPXvZd1HqnHjyJk7yowZYlW+eGhhC1ZkJVAZZVGpc6RPoNSVWTErW92S73m8VDeKxp0wAAZEnkYMNtqYiWJ9bGcD4jq528E0zUc+fPUh2jkQwIMDQZQB2ttjqeLmapcqZfctSqspOmpICAadWHxt0Y4/KVaXNZIbs+cxdwXHnoN4aLnUM2RixpsAYnzKcsEKCVYESLMVx9oJUSTVVp2inUEb7KtPr+af62U3poST4bKDsGf8AocutpVwp3QNNelXI6rURu2xUT6WQyIx57mrdo6rBvKk/buM97428RpMPMFiR4cZZKhQrsywSTOYmT0sQoY7TqsCrtnMQxfzjLOUqSIG5kFTIJmbTsFwC6XinmulRWjcE1EZfXK4j5G2t7wF0YDxnpNsorRWosemcqGQnbzfCbd/CMBkYMgL6T5DXjE4YxVrOmVkqPIIUQmpKlZLLB2J0CjUiwHhjCQ2JszDyis2QHYFFIH1E2PHGq12dhe6DUnoo1QOhmm8CNJ6kgaa67Cy9gl/ZDnmWDK/x5/2sln9EDAxzzGVUIylVA6yOfMceK1ek9OoGID+UxrJiRoRrZWoU2AqVGIVvEOYRCiSIGmk2euIrzRN3pXp9aKOrMfyq0oSe6EgnplsjcNJSr3pwtRWRQalNM2ZiAVUkk8gTMd7VXIS3t6kGmKhTu8f3EKXnHbtRpr9p/EpIGScxESAds2oMf2tFwa+faqqrd7qUzHQ1KgE/+IBO1i2I4RTqnw3VSMwZZE5SRH6n52Y+H8LprUVkPuSDGnLYxvuLU1qDwZLYT4k+4XmshFJqKLCyMrkhusSB9bTzfG/6bfT+9o19pEXmk06EEQSY2PKelhN74+ulN3RmaUYqfLzBg2oxjzFhGfoSn8MwWv4INRMtOogZSSSdFWG2GsaGek6yZEucjEHRlNnbCvabcRTVKlOvTKoF1CsJAAnykH6WWeJ79dqx8ai6tl3G2Ze46g668pFobaLQ2XHc2Ph+tFXGeIW4WwqpenPhVRSKic2szroI9CbPgxC8XYZb5TFels1WkMxA/jp7x3WbUzwrjhpVqdTcqwI/X5iR8bWXcBd6dGteFFR6oY1AyVCrlGOh3g5ZIIIPumyAChwZXrT62HHI8cefvGDE8CWvQDXa8OlFhmDUiDlB5g7snaZjay7gOB3jDXemalOvQrDN4aMoqE+UBlDqQxO2Utr3tM4Y4qoq5UGFbzsIy8/M+Ue643YDQjzCNbOS4YlVatOoIg+R1IDBWynRgNIIiOirayra3XcybmtqBR+oiYli908GoreYhSfAYBSV0DAe7kcAyBlU6CJGtk271Fwy9qXeoaTUc9Nw4AqL5cpiIzqsqV15WesR4Qu+VqD1SSoHgOSviINcymYLpMALEAARFq+4j4ZauaaNeKKiipHiOWAJJ8qkZcyacyI0iZsWcNg9Tj+madyk7h4/xGZfajdTuhMH8wn5gR+lulL2iXRjOaooJj3qZ3ExuIA/MdLIdL2b3vMFWitbnnRwyR3YMAPQwbEcN4futM5b4tFh/wBjxZ+Ds4U+qyLdIQdmJ05dz7FJjxd+OsPhh4iSDswC6jUHMpg9iJFhb+0agYbMmh0BJkGYnQ6jn6W4jgDCLxTepRvNS75Fli+qqNpYVBqJ6NZAr4fQpVSgdbwk6VUQhWHPytB0/hI7GxbUxmBa7I2G4Mf6ntNpMh8wHQTrv1tKwr2h3YEVKldRHvLuTpyga9PhauMXwdMs04kxlA80g81YGQP4XGkx0tD4cwDx7wKDgqzq2ToXUFgPRoI+ItwKh5zFCzJ4j1glZr9f1r3jRBTar7oinTzto3aPKefmPIaMfGbql3oKLvCvWUuBGVXpEq6nnDIuReRUDpqp3S/NdqtGsoBBpKrIToQ33kH4EKQe9nnhW90r7UvIyTRRaYRX1zhQoSeYKurGelRrLyCcTW9Jwq2EZUTzGatJbpdypEZmKhRHlO8A6LJ1jaSeVq8xnFyWY5tATl7fKxDi/H6lZ4bKMo0VRAUcgPh85sI4Y4VvGIVAEBWnPmqEaD06myMeo2ZrIw0tI3d8/vA12ute81RToKz1G6d+ZPId7W9wZ7NKd0ipVirXPMjROyj9bOXC/ClC408lIan3nbVnPc/pbXiG/lZpUpB/Ew39B372bbctFe5pgux1FvEROLRVq1vszIaNOCaj5gwamJLSORAEjf62SMNwlb1eTUdWyLNQov5VgIg0OpOVPjZ44gQrSK/jrMQxOsKuVmE9yUX0U9bFeFMJSjdjVZsruQw0HuCYJkbCC/wW0lepLc9TOtJ9QgHqB757OgzGpQqAr7xndOoMagb6xrFomJ4Le6NEvSU1KebzrrUiY3A1UCR0jrabdOIXz3p6YyoAFJOsAQQg7hAFnkag62yjjtY3Krndg7A1ZQnOQTAI1gdthqPWxVg7smUjWPZgHES6XFqeJ4d4pN5fIU8TKp/0oGHWdTbrhqIyMKdekzkElSCRA1AkaoeXnABjewTibDXvN+K0AXaoAxJP1J5ctbM2AcDXepS8OqpFbXWSCY6dCOnTXXez7jSoBbzLKNTeh9h4/aRf+LVru6V6AyEe8QJU9vLoU7Ta4sDxqliF2V2AGdYYSCAROYHttvyNkVsIvN3TNdqS1nu6/wCVWVi2XeaZDCfQ5p9bDuHrnXqUKuU+HTqsSyrAMneI2HYRt2sLWLSm49Ruof8AEHOMMJN41vFV0SkjM91pPnYE+ZkEyR+LwkK6MwhpGpAmy9fqr0P8h1qKSGRxqHU68+fIjkZFp9fGq5qGlXp1XdcuSknlSsw0VqtQHMyLAhNutgmM0Xu5dEyMmhqKh0ouff8ADGYkJy13jQaWJ0FoBHMjo1DISGOM/tHXAOJFam9NqeehWQrXoc0JEMUndf7A72h8E8Ei63trzRvKVqAVgoAIqAEjR03BAEba9rJF1xLIZV9F/ETEfvpaPiHFdSr5Vb4lRMev7Nhp9ZDtUe3+JXqa6CAxb3efzltVMZD3pKS7tVXMu5VAfxR7pPIGDZ34XWMy9I7co1HwtVPs7wWoAlTSksg5mALNrrodp262uXCKK6uvPTpzJ/W1FXLyOz2pidMTcK1Jj+aPmLJl+9nlCrUqVDVKmoxYjTTMSY+E2cMfU+GCPwsD+lhRu9I+9M89V352c45k6My9GU5T4PqUboKiIKuZadQpUUEFgvLYj3jz10spYlg2WSaVS7xpLS6E+sSojXWRa9LlBulFcpK+Ekf6V+tljGgfMPeE8vegd4159R6b2zF+O2s5rdQZo/gVZcjiV02GAIjJGqyQOegkjvv9O9iVzxR0y5XYZTIIP75b9bC71fDSLoglScywNuug+cbanlabTw/xKS1KbZmM5kjVT3HId9RZ1il+ZdotSKx6bRnwbLe6wULkqDU1aYAgRDFlPlIg67TZ6xPF3CCnSLSQKaso8zQDrBOijUyT6myZwmppXVCompXZi3XKmgE9NyfhY5dCWBY+V28oI80REj97k2FfaJNrrVtf29CV/wAR8B3iVq0meq71cpZiZBIkEk8hDGfS1h4ZgwqX2ijgVQlNVqlgCHIEnMDv+E+ti9K7wIXNA2zGdebMevOy5hPtRw+7Xh0OdgfKaygFZnUjmV7jeNARalSXAzMw4WWTxIiC61EkIGXKAIEg7gd400si3fhtajxlJYnmf3/tZZp+0Kle6pDrW8Rmyrlhg4M5QqyMrZsqgA65p3BmZeOKL7cLwEq3UZkIllZnRgVOmZV8rZZ315x1G5C7AkcCVaHUmoMFOCepadwwyjcqJhV194x7x6ell67cLiqj1QqDMxyqFEZZmB0Egdo9beDH6GKNToU6lejVA8QoaekRqCxlZ5aEnU2NY1UYrTulIw9UQxXTJSWM5Ee6Toinq08rO2A8eJA5LElu4p3nCaL0KqhVUlCQ2UDKcsqRHfX0i1V4Fijrers7nRKqMTH8W3pytavtBuy1lrJSLLVud3FV3ViFKmZpso0nKCw6acibVNfz5FqAiCv6G0vpmsyJwUfjqE8Uw8+NebvTbz061TIr6DVmyw0iJWBB01G1mC43akKIe6vnV1FOpTmHVt5ynWMymImfjYTjfEt2XEK1O8oQhKMtanqylqaHVZ11O4INuNDB0pq9S6XqnXTdYIlNt1MMraRMcz1tyzge4fYzd02odMAHjyJ5g+EeNXzVogywQkiRMANGqjTa1y8PXpFUU0pLTA5L7vLtamqT1Kdze9ARUFQUzzgmWJnsPqbGOE/afWSoqXtVqUzpn/EPj/ezKsiBqdS1re4y2sSw1i3ipDQPdk9DtOk7dNrDLtSSrmdSS0nOp0IY8j09Nu9juG1w4D02zIwkfvrby9YUGqeIhyts45N6j83few6nSrcskWx6zlYuX/BRVUq6yCZyjSNN1YbN9DzFodbD3oUEpszVELhRK6qukISNwTz2gWdEQU1LVYAH1+g1JsDvxFUhico2T+H1HeBp0tCmmaoYJyPpBsVH5xgyscfq0xN1pGKNJjUvFT8xJJy+pOkdh+W3O75qYquyAV7ywK0/+mi+6G5CDJjYR2ttfaS3eoQ1OFRi1OmTOd8zfeOTuiqFy+vMi0vDabZnrPLDMD4gbRgBJE7rrHWOdtWqof8AMmDYnThFlXMGADEFnqMRECII6gzprsDZ6umBrVK1FMRGo/EOWvUcm5SbDrlw59oIziIaXyxkgRlRNNQAArE7QetnepUSlTzEhEVZkmAB8bQav4aBYLlJ/MS5NSwTaZyYjsGG07Hsf9rKOIV/Dao60YYHNUpD8Q5unfqBuNddbFcTUXkjeBqpB2O4b1HL42hY3dFIU5iHUaNz7fX+ptEddU/sPyymqsg5iJxRxBdrzRyEkKeamCPj0tXN4qBF8JKzlD7qwBGs7jXXn1sW4pw3xK8pFN2b7xfw6/jHbmRysXvnCv2OhRqug++LAGdRAGUk7mfMY7C2jSi0p7T+kpTTi59pAHjMXBwXXrUg93ZazRLUQYqDrAb3/hr2sMwu7KLyiwZnVWBGUjkQdbMbLVpFGIZJhkJGnXQ/s2dLq90xAI14GW8JH3qaVNOv/UXsdRys1dRkYaO1Pwpq/fXyPpD+B0gANyYif7DpIPOz/hR8sDkes/PvZPuV18JM2dXpGAtRdQfUDUGeWtm7CAYJ8sGDp+pnWzKBzMy8gidMYp5qLjt/TWy6hkAk6nfQf2s1XlZRgOYP9LLilYE7+o/vahhJhAGGpFxurrqGoU9J8w8izrz+loOIXFXXYqx/YkfsCxHCHVbjdBH/ACac6c8i/W3N6gnMRO5Hbp2/e9virifXbE26mJSUvxPTelXKsYMTpGupE/S3G53liQCpqAjbKDofQT8tbM/GWEeJVzjUBRMdJMkehOvrPWwfF8E+yMqVH1CCpTcHKrBwCIJ/ErSI59bfTaZg9SyC44sMaODuIbrTISsXpBfLDyV3JjMgkbnXnZ4qcT4bnDUahqnmqKSJPPM40+dqOp3pajEZgzfi79xyt2wW+CheVzmKYYEz010Nm4I6HMUcE5MePaRxFVrJSpLFKjUUlqaH3oYiGbQkRBy7b72WMOr0EGTwwgLKXI1zAAggzrlkhso31HS2mNUReBRVbwqimjsSe7DTfpFkwMxAOuvMzHzs1EJXmTv83EvLh/BaN1rJWH3wWSrBXVHgTnQMpzBV85cHKDlAk2flx6gFarUyrUQMxG5HuCDG7ENTU92ABNvnLh3id7qpHhCqpZc2ckSqknwww2psQpK7HJB0mx6lxwoALUTmUU4GcFGZapeqWDDUOpCgQfcT8osfU5Nv/WfjMtWtVY1wBFRYEQTAAEaCTrv3PJo4Z9pfh1Kn2xPPUVQtYazlByqw5KSScw5sZHO1R4leg9ao6BURnZkprrkDEkKNNht8LeXJnrnIoaox2Ub/AAsvbt5EWM5jnePaFe61OpRr1sy1GbMgRRIP4M4Esg29ANY0sl3u8gFgvuzIHIdrFU4Mvj/8rJ/M4/SbSbv7P6z6GvQnmqkuR6wLAbah7mYQvSJPMWMavprVmc8wo+SgfpblQgnQ5TyM/uBayLh7Iy2tS8EDnlTX6m07EfZFSKBbvWc1NYzKDm7ELqP97KHxTSlggbn7GU+hZjOJE9k15W8Xe+XCoZZiK1OTuQMrD5R87BcUwk0XZSOf7Hrbm3C2IYbUWuiS9E5iUYPHUFQc2UjQyLWTdzRxi7+PdgPGUfe0T7wPUdR0PP1kWZcpB3r15gDngzz2PY8VJu1TYaqfnI+H62t7OLfPV3m7V1I0YNqDod9rWbTxdivig7LBE7wdPrYqrhieKwzxHWiomYxTUSf5uQ+UmyDxTxEEIRRmqN/l0gd4/E35V597QOO/aRlY0aBFSsT/AOKHv1I6WX+Fbkxc1ajF6z+8Sdz07R+liXS+82A/pEWWgLtMPYFh3j5xVOao2tQ7CNx6AbfsmzhhGDiuwphMt0TTVjLxpp2O/fT0tmF8OZwEBypmmsy6FmEEKOwO4/WzlUanRSTCILOGB7h0fH0k+Ce/Ex6VOkn5UUfvXeyLi1aviVTw6QyUAAZP9fWOXe0qpeqt/qFSuWgCfMGE6dI/F2O1uuK4hTuFDyjRdgdyT/e1Va8QLLCTiTL5iFK7oAWVYG7ECeVljGsW8pMiN/h/a1X8X8QtVfOXk8htHa0q4YrUv0eQqqiWVZM/AbKBqbfOa/4UvqB068ib/wANsyArdxxwPBvFvt38ZRNRPEysPwjNln5A/GxPhGgl4u1S73h8j3e9l1k6nKwZt+Rlh8bdsarPRvWGXqiudXpFCOoFMvA/iImPQWOXkU2XxqdI0xUOZyQAWaAJgdAItVXWK1lLWmwgfbn6EZkAYUKqOpVWUD3W5/DqLVrjVyp0qpFFzIOqGQVPY8x+9bPmLV6mV/A99ULEzAQAHUnr0FlujeUr+S9jw685VqRl1k+8I789PSynAImtpXatiScjyPP/ANnvCuPmk5ViQre9pKn+ZOfqIPra2sDxanUB1CMAAVJ29DzXp9YtTCBadU02glHHmUyOvxH1EWbsCupqsrDaJBkAbnTW3aLWU7e4r4po6rB6o4lgV+ILsoM1VMbxJ9dhZZevdiSRWca/9I2I1MAGp8iSOZ678rRP+Br/ANSj/rNtHcZ8vgQddh/hLpqR9wmvP/LWxavSpVBlnJUjpBMaTH4h3HysBuKTd7kpgn7PSHT8KD5/7WIYzTJBkbkkEbTOkcwe+npbI0Glruezfz/TLdRYyKuJmH8PCqGRjDIdGBBymJ+IIPPcWUOMuBSwUVS1MoIR1lqREzAAlqepnLEdxYEvtEvN0v16CurJ4pGVhvlEaHrpZope0ylWjxSyMdgfd+ayLXpSKxgSdrC5yZX1Lg4UX8R6qwvTL+jEn6WXuIbyhYrTncSTuY2AB1A1nXUm1n41jtB10fxajL5adNSST2A1NkY8GVBNW9ut1psZHiEFz6KOdnJknJgN9BFSneGWYJEiD3FuhxGpoMxgRG+kbWL4veritM0rtSZ2Mff1Gg6dB0+AsEohlZWEbyJ2+NmwJjV2bQkn962c8K4ORKLV70SFRczActgF7sSQPU25XfAF+03OvTE3e8ecD8jJ/mUz/KwHqpFrAvt8qUwKaBfMAWYqG5kwJIAOm+p1tn63UsjKi+eT9o6usFSxiPerld6ap9pD0A8FLvQClwk6tVZtyRy0/sy8L8SeDTareaSVJqBKCIAjFR77MT+FRl9Tp1Ik4/w1XerVajUj7YtOk4K6oAIch/yEKdNJLwbLL3epRo3q8eZAD9lu6vIIUkq7euSdernpZtL03INxz/eott6niP3GmL3Z7utdb4FoKCRQpqmapBykMrak5gQNl39bEMCun3aNr7oYKyquWQI8qjcTHO1YVOGUqXq63WoVopQuwavVkaTmqPqdNGcIP1s/4FxGad4S61GStRqj/D11YMzZeTkfi5HQa+totfpSU/8AD+ZP2h1MucsOfEczh5C762ncP3ZQniNu+3ZeXz3twrX1Sp6xbSnTBpk5mDKKQSGIhSF1AB5ktJ7drZ3wWqs2s45xH3s23BmnGVxR6YqA5aiEZWGkidVPUH6WqLF+E7zSviVsPV0DAtmRgvhtPmBPJTocuvPTSx3221K11S7Vadd58VoCuQrCMxzLMGCI9DZxwermpK8GGUMB6rI/rb6QjzJ62xKxxzibEaKxekpu0f5iqqv8Tl6A6iNrLeK8aXh6ISmnhoN2Gp+f6m1r4/hq1kBqzAzlgIjaJMDdQCJ00JmbIN8wNRrSSplYbkoJH8haW+GnSymZV5Ig4sZsqP8AqIeDyKgfoZ156/ra8+A+Hi7CohVaQXQBfNmYyzMx95xEDpNkzhXBqN5P2ZwKd5QeWVjxl6gcqi9OYAI52ZuHb3UurlQ2V5kz7rcoI5n62vqYEZEi1OUfDy16lSnd6cscqL+/ibJtY1cRqHVku6mIAjMOsnqPlaVRRr84eqPuVGgDaFpg951iDtaXfb6tBQqwBEQNgLORMc+ZNZZ0McSLiWJ0bnSA8qBRAA3+Gm9qZ40xx3JqMQJMKu5jrP73t14o4qPjMWbOVYwBtAmNDyO89CbJt9vDM2epJdtl6Dl+kCwkhRKa6yOZxo02q1AIlm2HT1tb3D9IYbTw+qpIWq7eJ/GsqkHtqX+Ast8I4Y91pJeWUF7xnALictMCGI6Elont3tYOGLd7/caFCqxSrQIdQBJZJYSOoZZHYieVs6yze22b9FHo1BmHB4P/AAf+4Xw+8NSFe7uqlUquKLEaqp2j0zFQdNNLeVMRN2pPU0ZF3WJJAAkgCdBpPK043VTmdh5mMxJETy+G2tq+xfHay1j4IPhDRwYKuJIMRqsjnp2st9y8mNorWwFV78zdFW8VDernUYOFlqTgT6DWACeR/KTO0reI3161Rmf3iYIiAOgg7RY1jVekFWrR/wAPWnWkBEhhJPTL+GIgga72h37FTeijtTRagBDOo1faPkBzne0lpGJt6MMGDY46z5H+RIdNAoM7ASx6dvUmBHpYHiOJ37OwoZ6VMnTwz5iO7bg/L9bFbzfcnu0HqqNZV0KOT1UKzacjI52aqWJ3OvQQPc71RqAbtRYr8Gjb5WdShrG7GZi/E9adQ+1T7RFm5YSqha1R61UiPPmLDUahg4IkflMbb2I/Zl5VaEd0qA/ECmQD2BPqbFq9C6IqutKqWGoJpGD25SPj0sFbEFn/AC3H/if/AOlhYknmZqqQOI4YRe6ZpXEMVWKVHXTSFQnXlZmxCiaYBEMpI25/D+3ysH4drpUuN0CulRlu9MZWAzAhFBidTbz7QyP5DuZekfdPcflYb97co/8AUZj2Ccx1m28ADgiUPfrhUrXquKSs5NRyAond23Ow252N0eE6d3CtiF48IESKSauR67fKfUWtbBMKVR5VVeflETPM9fW23HfBf226aeWpS86GJJH4ljuPqBYF+L1vaEUceTFNQVGTKtfj6ndVanh12SjOhrP5qjd9f1J9LL+K3W+XhkqVfFrGqodX1YQdD2EEEEdrOGD8M0aUELnb8zan4DYWd8CoLervVoLrVo/eUu4PvL8SB8Ta5tQF+WK2eTKowzguo0GoQg6bn+31trxNw8lCkHpsWIbzyeR2OnQ6fGzFivEFOlIdpb8ian49PjZUxTFa1dSMvh0tyo3I7nn6W6hcnJ6nmCgYEavZjjC1KTXNo8QkvRnm4BMD+ZZU+i2L36uC6lhpliZ1Oo9Nuk6zzi1a3imLo92rUK6vUEVIUEeEwbRTO+3ys94xelq1kemSqVgten0GaQ6juDnEcoBtNqqMutg68w63O0pLDwwq5alGUZiU/glQep0O9o2L4R4hpisCRTqZxroxAgT1AmbLmD3pxIqazGVs06fl5ben9LHxir/mnTnz9e/e2FqHC2llyD4IlFNYZcGKWKcLMUv7Al7xWqB0QHU0wzGAdAxMjQT7oG9ol2uNEYjcPs9F6KMmdg4YMSucNOczMiO8CznVvIbRspHeI+VoFapSFRampempVSWJyhoJ39J7Wsq+Jua2VhyQQP1GJyzTAEER7QgqCBuLSbjdqd5oBXEtTJSQSCI1Go12INlG6Y6AMrGJOjcgehPKf623TH2u9Q1Fgg6OvUfow/faH4bZ+Gu9w4PEOyo2Lx4iL7WMGv1W+0qBRmoDSg6rpDRmLkaZxGu2gFrHvvipRpUruAahcAAxoiCDM8gcoJG2ay9i3tCRn+8daYGwglvgsHXvNl3COJql7vyVaZ8NaYK0Ub8pHmmNMzkAHlERqoJ+oLbhx1IduJZ17qilnLAFUQtHIwDpH01sui6lVSn5Tlpqg2GwEjUgjWf/AItNZ/tAceZc4hgd1IOog6H+1tzh1UnNSHiaaqYkGW8y5oBBDQRIjKCOdp9QjWD2+Iu5CwgOtdKRKeMrABhlqUyZpkScyuvukRsTraTjFLx6bMjZqy7gQDVgcwNBVA3C6NBI6WOVeH6jU2YlaTQJWM2xBIlWPvREztPwC3fDS9SojysDy1FBhvMJaJJVhIIEnfcEEWLTmxBgiFVp1tqb1DyOoiYPxvVuVaRJTZ6bE+bSJE7OOvqOdiHEfGKuPEVs+aYA0jsR17WAe0O4NTeawC1dSHX3a46/w1BzHPcWSqdYjlbVrtAEkbTgwzVIVfHqkVHaQiTMRpLem0elumFYatRhWLSu5UjUNPuzz9RyttdcPpUR41887sMyXddC07NUI9xOcDzGeVjXD1+NcMTRVlVySlIZSoj3qYHIbEQQdJ5mwaipgm7PMv0b1raN44lo4lgFS+YVdBdcniIokExoR5lnlDQY7Wk3HD0uwWmplkRVZxuSo1+Ek/Oy9wnS+z56tKu70H3glcp/7iAwrfxbHraVjmLCjTLjUnQDuf3Nsx3GOuZu0Us52hsryR+v1nHiPiMqRRUzmktrtoTE9Sf7WBXe8Kg1OpGpBAj5H9/DRn9nnDSV6ZvdeWZnbKBuep69dBYV7SMDS71VyGfEEgGJ5zsBsdZ7mxBrETcep3Gnsu9Adjz+cB4pRmGg5ide+mmhmfUGNbD8eLUqQVEqMz6HIp0XnsNCdvnafh6pRptXqaquw5sTsB6n6A2KcD3e+3ioaqUKXhufPUcFZ/lMyxHLSLJQB33Yj9Wz16f0lb7mI2AYu12cFFq0j3SR8QQbWnfeNF8FGBYVSNQjQrKAPMFOnrHexLEGcVWoGldfKAcxc1CJ/MgyGlroCzQeRnS3NcHygh80noCoHaJkj1Jsy+0V8mfOADzG2reFq3DxAB56WYAidSJ/raqXBk+XnZuo3ZgMud8m0Z2iOkE28OFp+UWzLfiS7uVgq+2BMDuyi5XViYJoIen4RzP6WIXeoXbIQRK6NMFtYMdxpr3tH4IwoVLldmCkEU1nvA78jZooYSoTKGj8SlYJGuoGaddxPe02q1bNYyAYwSJaiqgyeTN8Fo5M2ecqwUJ1LDTNpuQDz79rMTVlESyidpI19OtlShe1y+JQo5kyy1aqSCybkLMudNpyiwnirDTURKlWjVvAu5ZBSpErmDQUfQycsQR3B5WLS1KXCscZ8/nJ7SWOYr+0SuLjeWQB2FXz01UaQTqCezf1Fl7hXimvRvtGs8U6QaHRdZRtDJ5xv8LWBx3hz3nCadaqmS8UEFRl5xH3gPfL5/VbUhWxGfdE9ztba0xD1kDscGJYnzH72o4FTut9NSmoCXgeKCNp/HHxg/8AlZHrX5dve7CxWpXvWIUbtTrVaQSlNOgahKtU28ugJYLoMxgDmTZUKnNlgzMQNdfhvaqusgcmATOuQ1GMdP6CzPg9c3ijRu9LKtSkzEM7QoUgHc884MLrvYAlzqKDpE6Ec/lYrhGHV1DFacqYBJA0PKCdjb1hXHMp09TOfb+sZlS85FAWgSNARV0PwI3NuS1L4pIFJNdwHH9psJp3dqTl2pqdI0hY2101ncfE2kf8bUVC/wBkpGQwysoKjNGoEDUQIM2lAr+glTaJx2ZKvuJXpFValFZ3Vg4zLJjzaRvyOutg9fGbyYmnryM/v9m0apfR5gtMIGfOQpiImAOwkkWkUsRYIqU0IMasQGJMnUTyiBH8IsRrrznaJ4adgMAyO2M3gD3cukjflpNtn4mrFAC3zAOn6W64mniOXFN0WAFUgmAB1jcmT6m2lTBXVA703VTzKn9bdK1eVEIaW09GAq94LNmJJJ52N8NXnLba5YOtTOx/y6aNUc9l5fEwLYtEUxTqAZVcwY2kdPXWzdwYYEhupNTYJlt4FfC6q4GZzo4G7Ac4OmaPmNOlnjD7ytNCDp1PX99LVbwLX8zuDoFy/X9LP+ENnL1TqtIaA7Fup7LYF4gHkSfer0cssRSU7TBYj0Oij1mwa8hxqkN6kyflpbniFRi7eJLEmBG7dgOS28ul6CkLUy09YWSAD2BJ1t7dk4nQMCJ/HFEXi7EwQ1OSykTlG2YHmAYnYgTpFq1w2mKMOVD1B7oMZKf8TE6M3ReXO1/cUYeiuGWDmCZhyJLBT/qUwbfOeLJ4dWrSBJWm7KPRWIE/Kz9OxUmKcZ5hq74ldaZl6X2l5mCAtMHufef6C0a+cSOSDTC0MplRT0yntYLSou5hQSegGtmTB+Fqdeic9YULwTKCpojLGgPNSTJnURHWzXYscsYI46j3wtxZRrlBWqrd7ydFrLpTrf8AuLspJkSRrY3jfCvjHQeFV3yz91U7qdkJ7eX0tR+IYRVpsVKTHNPOp/8AJdLNfBvG99uQ8N6b16A/5bq0prujbj0OnpZD1BhKdPqbKG3IY+4dxpWw8GhVo5mWIVjlI5bifXvZcxrGqt+rCpUgE+VVGyj987OWNY7hN9oI9ZxSJ0BPlqU26FDuPmDarsWv60a2Wi4rqJiog8rTt6GN7SvVZ8vibNOt0oDXbcP/AHqMmCGnXvlCneQPs9MSBBCliAVZh+VhAnlEetuXq7VqhWlQZKVCPNUVgW/lQD3dPxb9I3tTmG4jSaM9MGPwsv1DQCNPTftZ1wjGnoowurEoQZoN5mpE/ipFj5gN8jGDyI2sdbqPaeJj33tdye47pSpXVfAoUw9VhOXmZ/FUbWFnmdTrE22o4dVVNXzHdlSVCn/tySY/hJj02tAwS/3WjdjWpu1Yu0MY+9qVPylTBD/wmIA5AW8pcQ0PENRjemeMq0jd6sJO4ACQSfzEkd7PKKww3UmyZre7jnIhidNzvvEHoRraMMLf89tzfHlndTTaoc2TQlRACgkaTAkxzJ3t0W/m3zOr0tS2kKZ45gf2eMRdLv8A+xT/APxT+9ilzqlmedcrwNBoO1vbZaL4j/qt/fM0Ui9jV5f7bd7pmP2esYqUxpmEExI1Ck8gY5bWP16pF5WDGanUB75W8vytlss1v9Bfsf5gf7p1qjNIbUHQg8wdCLfLF7EOyjYMQB2BNvLZbW+B/K/3ERf4nalilUIKQchBMDTSd4O4B6TZow+gtO7lkADFTrz587ZbLbVnUSJtgNMG9U1IkeKgg92Nrxq4Ld2VA1GmQo0BUGLZbLTvL9MSF4kQ4Pdwf8mlv+Rf7Wii4UgdKabn8Itlssk9TVrJm6XZPyKPQC23hiNre2yyjGzakoi3t4QFNRbLZbvic8xa4wuNOnhV6emiox8FSVEaGqsjTrat7/8A/bQeYqLHbS3lstZV8omFq/8AWaMPANZszCdGpqxHUzE+sWtPhlj9mb+c/rbLZbv+6IHUi3pAWQcvEC/CJj01sof/AFAVCq3emCQhJlZ0OgP9TbLZb1fzTz9Q7w7VZ7jhzOSxYJmJ1JgGJ+QtVTqGutVmVSzV6xLFRJjwY1iR7x2629tlm1fMYDdCQcIACE5VOZqYOZQ2hzz7wMTA26WtjEeFrrTqnIjLmbMctWoNWWSRD6a9LZbLPYczx6nF8Ho0yKqqc/u5i7tocxI8zHeBYTfLqhGqg6n+ptlstO3c6Ooy8FYXRdGz01aFESLGMRwuiKl3imup/orH+tstlpX7lemHu/v0h84XSyjyD62ji7qrAididz25G2Wy1AHtimi7XoL4j1gAKgq5cy6SMyrBA0MBmAmYzGLT6d7cMQGMTtbLZadieIB6hK86gzrA0+toBtlstFrQN8XP/9k=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8" name="Picture 8" descr="https://encrypted-tbn1.gstatic.com/images?q=tbn:ANd9GcQUMj2T22nCyRx7qzHwFLBGVQFFHEBeIqUSfF8LlILQktlj2Jc7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290763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539750" y="1628775"/>
            <a:ext cx="35496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kern="0" dirty="0">
                <a:cs typeface="Arial" charset="0"/>
              </a:rPr>
              <a:t>Meglio quelle zuccherate?</a:t>
            </a:r>
            <a:endParaRPr lang="it-IT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95" y="0"/>
            <a:ext cx="7985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39750" y="836613"/>
            <a:ext cx="8064500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800" kern="0" dirty="0">
                <a:solidFill>
                  <a:srgbClr val="CC0000"/>
                </a:solidFill>
                <a:latin typeface="Verdana"/>
                <a:cs typeface="Arial" charset="0"/>
              </a:rPr>
              <a:t>Gusto dolce e amaro</a:t>
            </a:r>
            <a:endParaRPr lang="it-IT" sz="3800" kern="0" dirty="0">
              <a:solidFill>
                <a:srgbClr val="C00000"/>
              </a:solidFill>
              <a:latin typeface="Verdana"/>
              <a:cs typeface="Arial" charset="0"/>
            </a:endParaRPr>
          </a:p>
        </p:txBody>
      </p:sp>
      <p:sp>
        <p:nvSpPr>
          <p:cNvPr id="26628" name="Rettangolo 3"/>
          <p:cNvSpPr>
            <a:spLocks noChangeArrowheads="1"/>
          </p:cNvSpPr>
          <p:nvPr/>
        </p:nvSpPr>
        <p:spPr bwMode="auto">
          <a:xfrm>
            <a:off x="611188" y="1700213"/>
            <a:ext cx="7921625" cy="438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1900" b="1" dirty="0">
                <a:solidFill>
                  <a:srgbClr val="FF0000"/>
                </a:solidFill>
              </a:rPr>
              <a:t>La soglia di percezione per il dolce è la più alta tra i gusti fondamentali. La percezione si attiva a circa 1 parte di zucchero su </a:t>
            </a:r>
            <a:r>
              <a:rPr lang="it-IT" sz="1900" b="1" dirty="0" smtClean="0">
                <a:solidFill>
                  <a:srgbClr val="FF0000"/>
                </a:solidFill>
              </a:rPr>
              <a:t>500 </a:t>
            </a:r>
            <a:r>
              <a:rPr lang="it-IT" sz="1900" b="1" dirty="0">
                <a:solidFill>
                  <a:srgbClr val="FF0000"/>
                </a:solidFill>
              </a:rPr>
              <a:t>di soluzione.</a:t>
            </a:r>
          </a:p>
          <a:p>
            <a:pPr algn="just"/>
            <a:endParaRPr lang="it-IT" sz="1900" dirty="0"/>
          </a:p>
          <a:p>
            <a:pPr algn="just"/>
            <a:r>
              <a:rPr lang="it-IT" sz="1900" b="1" dirty="0"/>
              <a:t>L'amaro ha la soglia di sensibilità più bassa ed è percepito per 1 parte di chinino su </a:t>
            </a:r>
            <a:r>
              <a:rPr lang="it-IT" sz="1900" b="1" dirty="0" smtClean="0"/>
              <a:t>1 milione </a:t>
            </a:r>
            <a:r>
              <a:rPr lang="it-IT" sz="1900" b="1" dirty="0"/>
              <a:t> di soluzione.</a:t>
            </a:r>
            <a:endParaRPr lang="it-IT" sz="1900" b="1" baseline="30000" dirty="0"/>
          </a:p>
          <a:p>
            <a:endParaRPr lang="it-IT" sz="1900" baseline="30000" dirty="0"/>
          </a:p>
          <a:p>
            <a:pPr algn="just"/>
            <a:r>
              <a:rPr lang="it-IT" sz="1900" b="1" dirty="0">
                <a:solidFill>
                  <a:srgbClr val="FF0000"/>
                </a:solidFill>
              </a:rPr>
              <a:t>Nell'ambiente naturale dove si evolse la specie umana il dolce era un indicatore di ricchezza nutrizionale del cibo, mentre l'amaro era associato alla tossicità</a:t>
            </a:r>
            <a:r>
              <a:rPr lang="it-IT" sz="1900" dirty="0"/>
              <a:t>. </a:t>
            </a:r>
          </a:p>
          <a:p>
            <a:endParaRPr lang="it-IT" sz="1900" b="1" dirty="0"/>
          </a:p>
          <a:p>
            <a:pPr algn="just"/>
            <a:r>
              <a:rPr lang="it-IT" sz="1900" b="1" dirty="0"/>
              <a:t>L'alta soglia di percezione del dolce avrebbe quindi predisposto i primati e ominidi a ricercare i cibi dolci e nutrienti e ad evitare i cibi amari.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Gusto dolce e amaro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1813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000" smtClean="0"/>
              <a:t>Caffè (amaro)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000" smtClean="0"/>
              <a:t>Zucchero (dolce)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000" smtClean="0"/>
              <a:t>Cloruro di sodio (salato)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00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000" smtClean="0"/>
              <a:t>	Lo zucchero e il sale diminuiscono la sensazione di amaro del caffè, ma </a:t>
            </a:r>
            <a:r>
              <a:rPr lang="it-IT" sz="2000" b="1" smtClean="0">
                <a:solidFill>
                  <a:schemeClr val="accent2"/>
                </a:solidFill>
              </a:rPr>
              <a:t>il sale è più efficace dello zucchero!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000" b="1" smtClean="0">
                <a:solidFill>
                  <a:schemeClr val="accent2"/>
                </a:solidFill>
              </a:rPr>
              <a:t>	I miscugli di caffè + zucchero + sale sono meno amari e più dolci di quelli di caffè + zucchero.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000" b="1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000" b="1" smtClean="0">
                <a:solidFill>
                  <a:schemeClr val="accent2"/>
                </a:solidFill>
              </a:rPr>
              <a:t>	Tuttavia l’aggiunta del sale allo zucchero non ha alcun effetto, probabilmente il sale neutralizza la diminuzione del dolce causata dal caffè.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sz="2000" b="1" smtClean="0"/>
          </a:p>
        </p:txBody>
      </p:sp>
      <p:pic>
        <p:nvPicPr>
          <p:cNvPr id="27652" name="Picture 4" descr="tazzina di  caff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692150"/>
            <a:ext cx="1171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755650" y="1108075"/>
          <a:ext cx="7631113" cy="534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6" name="Graph" r:id="rId3" imgW="4191610" imgH="2938272" progId="Origin50.Graph">
                  <p:embed/>
                </p:oleObj>
              </mc:Choice>
              <mc:Fallback>
                <p:oleObj name="Graph" r:id="rId3" imgW="4191610" imgH="2938272" progId="Origin50.Grap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08075"/>
                        <a:ext cx="7631113" cy="534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Gusto dolce e amaro</a:t>
            </a:r>
          </a:p>
        </p:txBody>
      </p:sp>
      <p:pic>
        <p:nvPicPr>
          <p:cNvPr id="1028" name="Picture 4" descr="tazzina di  caffè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692150"/>
            <a:ext cx="1171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293688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Gusto dolce e amaro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752600"/>
            <a:ext cx="8001000" cy="4267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sz="2800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endParaRPr lang="it-IT" sz="2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it-IT" sz="2800" smtClean="0"/>
              <a:t>	Na</a:t>
            </a:r>
            <a:r>
              <a:rPr lang="it-IT" sz="2800" baseline="30000" smtClean="0"/>
              <a:t>+ </a:t>
            </a:r>
            <a:r>
              <a:rPr lang="it-IT" sz="2800" smtClean="0"/>
              <a:t>Cl</a:t>
            </a:r>
            <a:r>
              <a:rPr lang="en-US" sz="2800" baseline="30000" smtClean="0"/>
              <a:t>–</a:t>
            </a:r>
            <a:r>
              <a:rPr lang="it-IT" sz="2800" baseline="30000" smtClean="0"/>
              <a:t>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it-IT" sz="2800" smtClean="0">
                <a:solidFill>
                  <a:schemeClr val="accent2"/>
                </a:solidFill>
              </a:rPr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it-IT" sz="2800" smtClean="0"/>
              <a:t>	Il </a:t>
            </a:r>
            <a:r>
              <a:rPr lang="it-IT" sz="2800" smtClean="0">
                <a:solidFill>
                  <a:schemeClr val="accent2"/>
                </a:solidFill>
              </a:rPr>
              <a:t>sodio</a:t>
            </a:r>
            <a:r>
              <a:rPr lang="it-IT" sz="2800" smtClean="0"/>
              <a:t> è responsabile dell’effetto osservato: non è un esaltatore di dolcezza ma un soppressore dell’amaro (purtroppo alza la pressione sanguigna!)</a:t>
            </a:r>
          </a:p>
          <a:p>
            <a:pPr eaLnBrk="1" hangingPunct="1">
              <a:buFont typeface="Wingdings" pitchFamily="2" charset="2"/>
              <a:buNone/>
            </a:pPr>
            <a:endParaRPr lang="it-IT" sz="2900" b="1" smtClean="0">
              <a:solidFill>
                <a:schemeClr val="accent2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it-IT" sz="2900" b="1" smtClean="0"/>
          </a:p>
        </p:txBody>
      </p:sp>
      <p:pic>
        <p:nvPicPr>
          <p:cNvPr id="28676" name="Picture 5" descr="tazzina di  caff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692150"/>
            <a:ext cx="1171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Gusto dolce e amaro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5913" y="1484313"/>
            <a:ext cx="8001000" cy="42672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it-IT" sz="3200" smtClean="0"/>
              <a:t>	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it-IT" sz="3200" smtClean="0"/>
              <a:t>	L’usanza di aggiungere  sale nella cottura di verdure amare (radicchio, indivia) ma anche dolci (carote, piselli), alimenti grassi e  carne, e di preparati di pasticceria serviva inconsapevolmente per eliminare i gusti spiacevoli.</a:t>
            </a:r>
          </a:p>
          <a:p>
            <a:pPr eaLnBrk="1" hangingPunct="1">
              <a:buFont typeface="Wingdings" pitchFamily="2" charset="2"/>
              <a:buNone/>
            </a:pPr>
            <a:endParaRPr lang="it-IT" sz="3200" b="1" smtClean="0">
              <a:solidFill>
                <a:schemeClr val="accent2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it-IT" sz="3200" b="1" smtClean="0"/>
          </a:p>
        </p:txBody>
      </p:sp>
      <p:pic>
        <p:nvPicPr>
          <p:cNvPr id="29700" name="Picture 4" descr="tazzina di  caff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692150"/>
            <a:ext cx="1171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31747" name="Rettangolo 2"/>
          <p:cNvSpPr>
            <a:spLocks noChangeArrowheads="1"/>
          </p:cNvSpPr>
          <p:nvPr/>
        </p:nvSpPr>
        <p:spPr bwMode="auto">
          <a:xfrm>
            <a:off x="684213" y="2060575"/>
            <a:ext cx="792023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Il gusto aspro è dato dal contenuto in acidi, i quali sono costituiti da ioni idrogeno (H</a:t>
            </a:r>
            <a:r>
              <a:rPr lang="it-IT" sz="2400" baseline="30000" dirty="0"/>
              <a:t>+</a:t>
            </a:r>
            <a:r>
              <a:rPr lang="it-IT" sz="2400" dirty="0"/>
              <a:t>), che sono i responsabili di questi sapore. </a:t>
            </a:r>
          </a:p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Tra le sostanze acide contenute negli alimenti, vi sono acido acetico, l’acido </a:t>
            </a:r>
            <a:r>
              <a:rPr lang="it-IT" sz="2400" dirty="0" smtClean="0"/>
              <a:t>citrico, acido tartarico </a:t>
            </a:r>
            <a:r>
              <a:rPr lang="it-IT" sz="2400" dirty="0"/>
              <a:t>e  </a:t>
            </a:r>
            <a:r>
              <a:rPr lang="it-IT" sz="2400" b="1" dirty="0">
                <a:solidFill>
                  <a:srgbClr val="FF0000"/>
                </a:solidFill>
              </a:rPr>
              <a:t>l’acido </a:t>
            </a:r>
            <a:r>
              <a:rPr lang="it-IT" sz="2400" b="1" dirty="0" smtClean="0">
                <a:solidFill>
                  <a:srgbClr val="FF0000"/>
                </a:solidFill>
              </a:rPr>
              <a:t>ascorbico (vitamina C) indispensabile </a:t>
            </a:r>
            <a:r>
              <a:rPr lang="it-IT" sz="2400" b="1" dirty="0">
                <a:solidFill>
                  <a:srgbClr val="FF0000"/>
                </a:solidFill>
              </a:rPr>
              <a:t>per l’organismo.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1813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3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Gusto aspro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rgbClr val="FF0000"/>
                </a:solidFill>
              </a:rPr>
              <a:t>Il riconoscimento molecolare</a:t>
            </a:r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>
          <a:xfrm>
            <a:off x="-252413" y="1752600"/>
            <a:ext cx="8567738" cy="426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dirty="0" smtClean="0"/>
              <a:t>	</a:t>
            </a:r>
            <a:r>
              <a:rPr lang="it-IT" i="1" dirty="0" smtClean="0">
                <a:solidFill>
                  <a:srgbClr val="FF0000"/>
                </a:solidFill>
              </a:rPr>
              <a:t>Dalla forma e dalla struttura delle molecole dipendono le proprietà organolettiche</a:t>
            </a:r>
          </a:p>
          <a:p>
            <a:pPr algn="just"/>
            <a:endParaRPr lang="it-IT" dirty="0" smtClean="0"/>
          </a:p>
          <a:p>
            <a:pPr algn="ctr">
              <a:buFont typeface="Wingdings" pitchFamily="2" charset="2"/>
              <a:buChar char="Ø"/>
            </a:pPr>
            <a:r>
              <a:rPr lang="it-IT" dirty="0" smtClean="0"/>
              <a:t>	</a:t>
            </a:r>
            <a:r>
              <a:rPr lang="it-IT" b="1" dirty="0" smtClean="0">
                <a:solidFill>
                  <a:srgbClr val="FF0000"/>
                </a:solidFill>
              </a:rPr>
              <a:t>Sapori e Aromi</a:t>
            </a:r>
          </a:p>
          <a:p>
            <a:pPr algn="ctr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0000"/>
                </a:solidFill>
              </a:rPr>
              <a:t>	Gusto e Olfatto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pic>
        <p:nvPicPr>
          <p:cNvPr id="3" name="Picture 5" descr="C:\Documents and Settings\santi\Documenti\Documenti\Non è magia ma è chimica\acido_glut_Una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924175"/>
            <a:ext cx="2735262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975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3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Gusto </a:t>
            </a:r>
            <a:r>
              <a:rPr lang="it-IT" sz="3800" kern="0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umami</a:t>
            </a:r>
            <a:r>
              <a:rPr lang="it-IT" sz="38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: il saporito</a:t>
            </a:r>
          </a:p>
        </p:txBody>
      </p:sp>
      <p:sp>
        <p:nvSpPr>
          <p:cNvPr id="32773" name="Rettangolo 4"/>
          <p:cNvSpPr>
            <a:spLocks noChangeArrowheads="1"/>
          </p:cNvSpPr>
          <p:nvPr/>
        </p:nvSpPr>
        <p:spPr bwMode="auto">
          <a:xfrm>
            <a:off x="539750" y="1773238"/>
            <a:ext cx="80645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000"/>
              <a:t>In giapponese significa "saporito" e indica per la precisione il sapore del </a:t>
            </a:r>
            <a:r>
              <a:rPr lang="it-IT" sz="2000" b="1">
                <a:solidFill>
                  <a:srgbClr val="FF0000"/>
                </a:solidFill>
              </a:rPr>
              <a:t>glutammato sodico</a:t>
            </a:r>
            <a:r>
              <a:rPr lang="it-IT" sz="2000"/>
              <a:t>, che è particolarmente presente in cibi come la </a:t>
            </a:r>
            <a:r>
              <a:rPr lang="it-IT" sz="2000" b="1">
                <a:solidFill>
                  <a:srgbClr val="FF0000"/>
                </a:solidFill>
              </a:rPr>
              <a:t>carne</a:t>
            </a:r>
            <a:r>
              <a:rPr lang="it-IT" sz="2000"/>
              <a:t>, il </a:t>
            </a:r>
            <a:r>
              <a:rPr lang="it-IT" sz="2000" b="1">
                <a:solidFill>
                  <a:srgbClr val="FF0000"/>
                </a:solidFill>
              </a:rPr>
              <a:t>formaggio</a:t>
            </a:r>
            <a:r>
              <a:rPr lang="it-IT" sz="2000"/>
              <a:t> ed altri alimenti ricchi di proteine</a:t>
            </a:r>
            <a:r>
              <a:rPr lang="it-IT" sz="2200"/>
              <a:t>. </a:t>
            </a:r>
          </a:p>
        </p:txBody>
      </p:sp>
      <p:sp>
        <p:nvSpPr>
          <p:cNvPr id="32774" name="Rettangolo 5"/>
          <p:cNvSpPr>
            <a:spLocks noChangeArrowheads="1"/>
          </p:cNvSpPr>
          <p:nvPr/>
        </p:nvSpPr>
        <p:spPr bwMode="auto">
          <a:xfrm>
            <a:off x="684213" y="4797425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dirty="0"/>
              <a:t>Il riconoscimento avviene con un </a:t>
            </a:r>
            <a:r>
              <a:rPr lang="it-IT" b="1" dirty="0">
                <a:solidFill>
                  <a:srgbClr val="FF0000"/>
                </a:solidFill>
              </a:rPr>
              <a:t>meccanismo simile a quello del dolce e dell’amaro</a:t>
            </a:r>
            <a:r>
              <a:rPr lang="it-IT" dirty="0"/>
              <a:t> e </a:t>
            </a:r>
            <a:r>
              <a:rPr lang="it-IT" b="1" dirty="0">
                <a:solidFill>
                  <a:srgbClr val="FF0000"/>
                </a:solidFill>
              </a:rPr>
              <a:t>annuncia l’arrivo delle proteine</a:t>
            </a:r>
            <a:r>
              <a:rPr lang="it-IT" dirty="0"/>
              <a:t> preparando l’organismo alla produzione dei metaboliti necessari alla loro assimilazione.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39750" y="950913"/>
            <a:ext cx="8064500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800" kern="0" dirty="0">
                <a:solidFill>
                  <a:srgbClr val="CC0000"/>
                </a:solidFill>
                <a:latin typeface="Verdana"/>
                <a:cs typeface="Arial" charset="0"/>
              </a:rPr>
              <a:t>Piccante</a:t>
            </a:r>
            <a:endParaRPr lang="it-IT" sz="3800" kern="0" dirty="0">
              <a:solidFill>
                <a:srgbClr val="C00000"/>
              </a:solidFill>
              <a:latin typeface="Verdana"/>
              <a:cs typeface="Arial" charset="0"/>
            </a:endParaRPr>
          </a:p>
        </p:txBody>
      </p:sp>
      <p:sp>
        <p:nvSpPr>
          <p:cNvPr id="33796" name="Rettangolo 3"/>
          <p:cNvSpPr>
            <a:spLocks noChangeArrowheads="1"/>
          </p:cNvSpPr>
          <p:nvPr/>
        </p:nvSpPr>
        <p:spPr bwMode="auto">
          <a:xfrm>
            <a:off x="539750" y="1773238"/>
            <a:ext cx="80645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Il piccante non è un gusto, ma una percezione sensoriale, simile al bruciore ma senza essere associato all'alta temperatura. </a:t>
            </a:r>
          </a:p>
          <a:p>
            <a:pPr algn="just"/>
            <a:endParaRPr lang="it-IT" sz="1000" b="1" dirty="0">
              <a:solidFill>
                <a:srgbClr val="FF0000"/>
              </a:solidFill>
            </a:endParaRPr>
          </a:p>
          <a:p>
            <a:pPr algn="just"/>
            <a:r>
              <a:rPr lang="it-IT" b="1" dirty="0"/>
              <a:t>La sensazione viene causata da alcune sostanze chimiche che stimolano i recettori del calore sulla cute e sulle mucose umane.</a:t>
            </a:r>
          </a:p>
          <a:p>
            <a:pPr algn="just"/>
            <a:endParaRPr lang="it-IT" sz="1000" dirty="0"/>
          </a:p>
          <a:p>
            <a:pPr algn="just"/>
            <a:r>
              <a:rPr lang="it-IT" dirty="0"/>
              <a:t>La sensazione piccante dipende dalla sostanza che la induce; le principali sostanze sono la </a:t>
            </a:r>
            <a:r>
              <a:rPr lang="it-IT" b="1" i="1" dirty="0" err="1"/>
              <a:t>capsaicina</a:t>
            </a:r>
            <a:r>
              <a:rPr lang="it-IT" dirty="0"/>
              <a:t>, presente nei </a:t>
            </a:r>
            <a:r>
              <a:rPr lang="it-IT" b="1" dirty="0">
                <a:solidFill>
                  <a:srgbClr val="FF0000"/>
                </a:solidFill>
              </a:rPr>
              <a:t>peperoncini</a:t>
            </a:r>
            <a:r>
              <a:rPr lang="it-IT" dirty="0"/>
              <a:t>; la </a:t>
            </a:r>
            <a:r>
              <a:rPr lang="it-IT" b="1" i="1" dirty="0"/>
              <a:t>piperina</a:t>
            </a:r>
            <a:r>
              <a:rPr lang="it-IT" dirty="0"/>
              <a:t>, presente in tutti i tipi di </a:t>
            </a:r>
            <a:r>
              <a:rPr lang="it-IT" b="1" dirty="0">
                <a:solidFill>
                  <a:srgbClr val="FF0000"/>
                </a:solidFill>
              </a:rPr>
              <a:t>pepe</a:t>
            </a:r>
            <a:r>
              <a:rPr lang="it-IT" dirty="0"/>
              <a:t>; atri tipi di molecole sono presenti nel </a:t>
            </a:r>
            <a:r>
              <a:rPr lang="it-IT" b="1" i="1" dirty="0">
                <a:solidFill>
                  <a:srgbClr val="FF0000"/>
                </a:solidFill>
              </a:rPr>
              <a:t>rafano</a:t>
            </a:r>
            <a:r>
              <a:rPr lang="it-IT" dirty="0"/>
              <a:t>, nella </a:t>
            </a:r>
            <a:r>
              <a:rPr lang="it-IT" b="1" i="1" dirty="0">
                <a:solidFill>
                  <a:srgbClr val="FF0000"/>
                </a:solidFill>
              </a:rPr>
              <a:t>senape</a:t>
            </a:r>
            <a:r>
              <a:rPr lang="it-IT" dirty="0"/>
              <a:t> e in alcune </a:t>
            </a:r>
            <a:r>
              <a:rPr lang="it-IT" b="1" i="1" dirty="0">
                <a:solidFill>
                  <a:srgbClr val="FF0000"/>
                </a:solidFill>
              </a:rPr>
              <a:t>rape</a:t>
            </a:r>
            <a:r>
              <a:rPr lang="it-IT" dirty="0"/>
              <a:t> o </a:t>
            </a:r>
            <a:r>
              <a:rPr lang="it-IT" b="1" i="1" dirty="0">
                <a:solidFill>
                  <a:srgbClr val="FF0000"/>
                </a:solidFill>
              </a:rPr>
              <a:t>rapanelli</a:t>
            </a:r>
            <a:r>
              <a:rPr lang="it-IT" dirty="0"/>
              <a:t> e infine nell'</a:t>
            </a:r>
            <a:r>
              <a:rPr lang="it-IT" b="1" i="1" dirty="0">
                <a:solidFill>
                  <a:srgbClr val="FF0000"/>
                </a:solidFill>
              </a:rPr>
              <a:t>aglio</a:t>
            </a:r>
            <a:r>
              <a:rPr lang="it-IT" dirty="0"/>
              <a:t>, nella </a:t>
            </a:r>
            <a:r>
              <a:rPr lang="it-IT" b="1" i="1" dirty="0">
                <a:solidFill>
                  <a:srgbClr val="FF0000"/>
                </a:solidFill>
              </a:rPr>
              <a:t>cipolla</a:t>
            </a:r>
            <a:r>
              <a:rPr lang="it-IT" dirty="0"/>
              <a:t> nello </a:t>
            </a:r>
            <a:r>
              <a:rPr lang="it-IT" b="1" i="1" dirty="0">
                <a:solidFill>
                  <a:srgbClr val="FF0000"/>
                </a:solidFill>
              </a:rPr>
              <a:t>scalogno</a:t>
            </a:r>
            <a:r>
              <a:rPr lang="it-IT" dirty="0"/>
              <a:t>.</a:t>
            </a:r>
          </a:p>
          <a:p>
            <a:pPr algn="just"/>
            <a:endParaRPr lang="it-IT" sz="1000" dirty="0"/>
          </a:p>
          <a:p>
            <a:pPr algn="just"/>
            <a:r>
              <a:rPr lang="it-IT" b="1" i="1" dirty="0">
                <a:solidFill>
                  <a:srgbClr val="0070C0"/>
                </a:solidFill>
              </a:rPr>
              <a:t>Una sensazione affine al piccante è il fresco mentolato, causato dal mentolo, associato alla stimolazione chimica dei recettori del freddo.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34819" name="Rettangolo 2"/>
          <p:cNvSpPr>
            <a:spLocks noChangeArrowheads="1"/>
          </p:cNvSpPr>
          <p:nvPr/>
        </p:nvSpPr>
        <p:spPr bwMode="auto">
          <a:xfrm>
            <a:off x="611188" y="1700213"/>
            <a:ext cx="77771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>
                <a:solidFill>
                  <a:srgbClr val="FF0000"/>
                </a:solidFill>
              </a:rPr>
              <a:t>La famiglia e soprattutto la scuola dovrebbero accompagnare le giovani generazioni all’appropriazione di uno stile alimentare più consapevole.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750" y="950913"/>
            <a:ext cx="8064500" cy="677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800" kern="0" dirty="0">
                <a:solidFill>
                  <a:srgbClr val="CC0000"/>
                </a:solidFill>
                <a:latin typeface="Verdana"/>
                <a:cs typeface="Arial" charset="0"/>
              </a:rPr>
              <a:t>Conclusioni</a:t>
            </a:r>
            <a:endParaRPr lang="it-IT" sz="3800" kern="0" dirty="0">
              <a:solidFill>
                <a:srgbClr val="C00000"/>
              </a:solidFill>
              <a:latin typeface="Verdana"/>
              <a:cs typeface="Arial" charset="0"/>
            </a:endParaRPr>
          </a:p>
        </p:txBody>
      </p:sp>
      <p:sp>
        <p:nvSpPr>
          <p:cNvPr id="34821" name="Rettangolo 5"/>
          <p:cNvSpPr>
            <a:spLocks noChangeArrowheads="1"/>
          </p:cNvSpPr>
          <p:nvPr/>
        </p:nvSpPr>
        <p:spPr bwMode="auto">
          <a:xfrm>
            <a:off x="611188" y="3429000"/>
            <a:ext cx="7848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>
                <a:solidFill>
                  <a:srgbClr val="FF0000"/>
                </a:solidFill>
              </a:rPr>
              <a:t>Ridurre la quantità di sale e dolcificanti nella dieta</a:t>
            </a:r>
            <a:r>
              <a:rPr lang="it-IT" sz="2400"/>
              <a:t>, oltre ad essere uno straordinario strumento per diminuire il rischio di malattie metaboliche e cardiovascolari, ipertensione e malattie renali, consente di tornare ad apprezzare i sapori originali e la qualità degli alimenti.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35843" name="Rettangolo 2"/>
          <p:cNvSpPr>
            <a:spLocks noChangeArrowheads="1"/>
          </p:cNvSpPr>
          <p:nvPr/>
        </p:nvSpPr>
        <p:spPr bwMode="auto">
          <a:xfrm>
            <a:off x="539750" y="1844675"/>
            <a:ext cx="78486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 b="1" dirty="0">
                <a:solidFill>
                  <a:srgbClr val="FF0000"/>
                </a:solidFill>
              </a:rPr>
              <a:t>Le alte temperature inibiscono la percezione dei gusti: abituarsi a consumare gli alimenti a temperature non troppo elevate.</a:t>
            </a:r>
          </a:p>
          <a:p>
            <a:pPr algn="just"/>
            <a:endParaRPr lang="it-IT" sz="2200" b="1" dirty="0"/>
          </a:p>
          <a:p>
            <a:pPr algn="just"/>
            <a:r>
              <a:rPr lang="it-IT" sz="2200" b="1" dirty="0"/>
              <a:t>Preservare e valorizzare sapidità e fragranze originali degli alimenti prediligendo la cottura a vapore, non avremo bisogno di aggiungere sale.</a:t>
            </a:r>
          </a:p>
          <a:p>
            <a:pPr algn="just"/>
            <a:endParaRPr lang="it-IT" sz="2200" b="1" dirty="0"/>
          </a:p>
          <a:p>
            <a:pPr algn="just"/>
            <a:r>
              <a:rPr lang="it-IT" sz="2200" b="1" dirty="0">
                <a:solidFill>
                  <a:srgbClr val="FF0000"/>
                </a:solidFill>
              </a:rPr>
              <a:t>I sapori naturali vengono esaltati dai condimenti acidi: in cucina utilizzare yoghurt naturale, succo di agrumi, aceto e vino bianco, riducendo così il bisogno di sale.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750" y="950913"/>
            <a:ext cx="80645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400" kern="0" dirty="0">
                <a:solidFill>
                  <a:srgbClr val="CC0000"/>
                </a:solidFill>
                <a:latin typeface="Verdana"/>
                <a:cs typeface="Arial" charset="0"/>
              </a:rPr>
              <a:t>Alcuni consigli per educare il gusto</a:t>
            </a:r>
            <a:endParaRPr lang="it-IT" sz="3400" kern="0" dirty="0">
              <a:solidFill>
                <a:srgbClr val="C00000"/>
              </a:solidFill>
              <a:latin typeface="Verdan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36867" name="Rettangolo 2"/>
          <p:cNvSpPr>
            <a:spLocks noChangeArrowheads="1"/>
          </p:cNvSpPr>
          <p:nvPr/>
        </p:nvSpPr>
        <p:spPr bwMode="auto">
          <a:xfrm>
            <a:off x="684213" y="1989138"/>
            <a:ext cx="79200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200" b="1">
                <a:solidFill>
                  <a:srgbClr val="FF0000"/>
                </a:solidFill>
              </a:rPr>
              <a:t>Masticare lentamente e soffermarsi a percepire appieno gusti e profumi.</a:t>
            </a:r>
          </a:p>
          <a:p>
            <a:pPr algn="just"/>
            <a:endParaRPr lang="it-IT" sz="2200"/>
          </a:p>
          <a:p>
            <a:pPr algn="just"/>
            <a:r>
              <a:rPr lang="it-IT" sz="2200" b="1"/>
              <a:t>Le erbe aromatiche fresche o essiccate esaltano il sapore come e più del sale: imparare ad utilizzare questo grande patrimonio naturale in tutte le ricette.</a:t>
            </a:r>
          </a:p>
          <a:p>
            <a:pPr algn="just"/>
            <a:endParaRPr lang="it-IT" sz="2200"/>
          </a:p>
          <a:p>
            <a:pPr algn="just"/>
            <a:r>
              <a:rPr lang="it-IT" sz="2200" b="1">
                <a:solidFill>
                  <a:srgbClr val="FF0000"/>
                </a:solidFill>
              </a:rPr>
              <a:t>Il sale in cottura altera il volume e la consistenza originali degli alimenti; aggiungerlo solo a cottura ultimata e macinato fresco.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9750" y="950913"/>
            <a:ext cx="8064500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400" kern="0" dirty="0">
                <a:solidFill>
                  <a:srgbClr val="CC0000"/>
                </a:solidFill>
                <a:latin typeface="Verdana"/>
                <a:cs typeface="Arial" charset="0"/>
              </a:rPr>
              <a:t>Alcuni consigli per educare il gusto</a:t>
            </a:r>
            <a:endParaRPr lang="it-IT" sz="3400" kern="0" dirty="0">
              <a:solidFill>
                <a:srgbClr val="C00000"/>
              </a:solidFill>
              <a:latin typeface="Verdan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rgamena 1 8"/>
          <p:cNvSpPr/>
          <p:nvPr/>
        </p:nvSpPr>
        <p:spPr bwMode="auto">
          <a:xfrm>
            <a:off x="900113" y="-26988"/>
            <a:ext cx="7215187" cy="6858001"/>
          </a:xfrm>
          <a:prstGeom prst="vertic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/>
          </a:gra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>
              <a:cs typeface="+mn-cs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68313" y="17463"/>
            <a:ext cx="8001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 sz="2600" b="1" kern="0" dirty="0"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 sz="2400" b="1" kern="0" dirty="0" smtClean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 smtClean="0">
                <a:solidFill>
                  <a:srgbClr val="1E0F00"/>
                </a:solidFill>
                <a:latin typeface="Edwardian Script ITC" pitchFamily="66" charset="0"/>
                <a:cs typeface="+mn-cs"/>
              </a:rPr>
              <a:t>Menu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solidFill>
                  <a:srgbClr val="1E0F00"/>
                </a:solidFill>
                <a:latin typeface="Edwardian Script ITC" pitchFamily="66" charset="0"/>
                <a:cs typeface="+mn-cs"/>
              </a:rPr>
              <a:t>***</a:t>
            </a: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+mn-cs"/>
                <a:hlinkClick r:id="rId2" action="ppaction://hlinksldjump"/>
              </a:rPr>
              <a:t>Prosciutto  di  Parma e Melone</a:t>
            </a: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+mn-cs"/>
                <a:hlinkClick r:id="rId2" action="ppaction://hlinksldjump"/>
              </a:rPr>
              <a:t>Carpaccio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latin typeface="Edwardian Script ITC" pitchFamily="66" charset="0"/>
              </a:rPr>
              <a:t>***</a:t>
            </a: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latin typeface="Edwardian Script ITC" pitchFamily="66" charset="0"/>
                <a:cs typeface="+mn-cs"/>
                <a:hlinkClick r:id="rId3" action="ppaction://hlinksldjump"/>
              </a:rPr>
              <a:t>Spaghetti al Pomodoro</a:t>
            </a:r>
            <a:endParaRPr lang="it-IT" sz="2400" b="1" kern="0" dirty="0"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latin typeface="Edwardian Script ITC" pitchFamily="66" charset="0"/>
              </a:rPr>
              <a:t>***</a:t>
            </a: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defRPr/>
            </a:pPr>
            <a:r>
              <a:rPr lang="it-IT" sz="2400" b="1" kern="0" dirty="0">
                <a:latin typeface="Edwardian Script ITC" pitchFamily="66" charset="0"/>
                <a:cs typeface="+mn-cs"/>
                <a:hlinkClick r:id="rId4" action="ppaction://hlinksldjump"/>
              </a:rPr>
              <a:t>Bollito Misto</a:t>
            </a:r>
            <a:endParaRPr lang="it-IT" sz="2400" b="1" kern="0" dirty="0"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Arial" charset="0"/>
                <a:hlinkClick r:id="" action="ppaction://noaction"/>
              </a:rPr>
              <a:t>Fiorentina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Arial" charset="0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+mn-cs"/>
                <a:hlinkClick r:id="" action="ppaction://noaction"/>
              </a:rPr>
              <a:t>Frittura di Paranza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solidFill>
                  <a:srgbClr val="1E0F00"/>
                </a:solidFill>
                <a:latin typeface="Edwardian Script ITC" pitchFamily="66" charset="0"/>
              </a:rPr>
              <a:t>***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+mn-cs"/>
                <a:hlinkClick r:id="rId5" action="ppaction://hlinksldjump"/>
              </a:rPr>
              <a:t>Sacher Torte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solidFill>
                  <a:srgbClr val="1E0F00"/>
                </a:solidFill>
                <a:latin typeface="Edwardian Script ITC" pitchFamily="66" charset="0"/>
              </a:rPr>
              <a:t>***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 smtClean="0">
                <a:solidFill>
                  <a:srgbClr val="1E0F00"/>
                </a:solidFill>
                <a:latin typeface="Edwardian Script ITC" pitchFamily="66" charset="0"/>
                <a:cs typeface="+mn-cs"/>
                <a:hlinkClick r:id="rId6" action="ppaction://hlinksldjump"/>
              </a:rPr>
              <a:t>Caffè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 sz="2800" kern="0" dirty="0">
              <a:latin typeface="Edwardian Script ITC" pitchFamily="66" charset="0"/>
              <a:cs typeface="+mn-cs"/>
            </a:endParaRP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 sz="3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smtClean="0">
                <a:solidFill>
                  <a:srgbClr val="FF0000"/>
                </a:solidFill>
              </a:rPr>
              <a:t>Colore e consistenza</a:t>
            </a:r>
          </a:p>
        </p:txBody>
      </p:sp>
      <p:sp>
        <p:nvSpPr>
          <p:cNvPr id="38915" name="Segnaposto contenuto 2"/>
          <p:cNvSpPr>
            <a:spLocks noGrp="1"/>
          </p:cNvSpPr>
          <p:nvPr>
            <p:ph idx="1"/>
          </p:nvPr>
        </p:nvSpPr>
        <p:spPr>
          <a:xfrm>
            <a:off x="-252413" y="1752600"/>
            <a:ext cx="8567738" cy="4267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it-IT" dirty="0" smtClean="0"/>
              <a:t>	</a:t>
            </a:r>
            <a:endParaRPr lang="it-IT" i="1" dirty="0" smtClean="0">
              <a:solidFill>
                <a:srgbClr val="FF0000"/>
              </a:solidFill>
            </a:endParaRPr>
          </a:p>
          <a:p>
            <a:pPr algn="just"/>
            <a:endParaRPr lang="it-IT" dirty="0" smtClean="0"/>
          </a:p>
          <a:p>
            <a:pPr algn="ctr">
              <a:buFont typeface="Wingdings" pitchFamily="2" charset="2"/>
              <a:buChar char="Ø"/>
            </a:pPr>
            <a:r>
              <a:rPr lang="it-IT" dirty="0" smtClean="0"/>
              <a:t>	</a:t>
            </a:r>
            <a:r>
              <a:rPr lang="it-IT" b="1" dirty="0" smtClean="0">
                <a:solidFill>
                  <a:srgbClr val="FF0000"/>
                </a:solidFill>
              </a:rPr>
              <a:t>Il colore della carne</a:t>
            </a:r>
          </a:p>
          <a:p>
            <a:pPr algn="ctr">
              <a:buFont typeface="Wingdings" pitchFamily="2" charset="2"/>
              <a:buChar char="Ø"/>
            </a:pPr>
            <a:r>
              <a:rPr lang="it-IT" b="1" dirty="0" smtClean="0">
                <a:solidFill>
                  <a:srgbClr val="FF0000"/>
                </a:solidFill>
              </a:rPr>
              <a:t>	I colloidi alimentari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chemeClr val="accent2"/>
                </a:solidFill>
              </a:rPr>
              <a:t>La chimica in cucina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650" y="1752600"/>
            <a:ext cx="7129463" cy="4267200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b="1" dirty="0" smtClean="0">
                <a:solidFill>
                  <a:schemeClr val="accent2"/>
                </a:solidFill>
              </a:rPr>
              <a:t>	</a:t>
            </a:r>
            <a:r>
              <a:rPr lang="it-IT" b="1" dirty="0" smtClean="0"/>
              <a:t>La </a:t>
            </a:r>
            <a:r>
              <a:rPr lang="it-IT" b="1" dirty="0" smtClean="0">
                <a:solidFill>
                  <a:srgbClr val="00B050"/>
                </a:solidFill>
              </a:rPr>
              <a:t>fisica</a:t>
            </a:r>
            <a:r>
              <a:rPr lang="it-IT" b="1" dirty="0" smtClean="0"/>
              <a:t>  e la </a:t>
            </a:r>
            <a:r>
              <a:rPr lang="it-IT" b="1" dirty="0" smtClean="0">
                <a:solidFill>
                  <a:srgbClr val="FF0000"/>
                </a:solidFill>
              </a:rPr>
              <a:t>chimica</a:t>
            </a:r>
            <a:r>
              <a:rPr lang="it-IT" b="1" dirty="0" smtClean="0"/>
              <a:t> sono la conoscenza della materia e delle sue trasformazioni:</a:t>
            </a:r>
            <a:endParaRPr lang="it-IT" b="1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accent2"/>
                </a:solidFill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accent2"/>
                </a:solidFill>
              </a:rPr>
              <a:t>	</a:t>
            </a:r>
            <a:r>
              <a:rPr lang="it-IT" dirty="0" smtClean="0">
                <a:solidFill>
                  <a:srgbClr val="00B050"/>
                </a:solidFill>
              </a:rPr>
              <a:t>La maionese è un fenomeno fisico: l’emulsione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accent2"/>
                </a:solidFill>
              </a:rPr>
              <a:t>	</a:t>
            </a:r>
            <a:r>
              <a:rPr lang="it-IT" dirty="0" smtClean="0">
                <a:solidFill>
                  <a:srgbClr val="FF3300"/>
                </a:solidFill>
              </a:rPr>
              <a:t>La cottura è un fenomeno chimico: combustione, ossidazione, riduzione denaturazione delle proteine.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>
              <a:solidFill>
                <a:srgbClr val="FF3300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FF3300"/>
                </a:solidFill>
              </a:rPr>
              <a:t>	La fermentazione è un fenomeno biochimico: vino, yogurt, lievitazione.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dirty="0" smtClean="0">
              <a:solidFill>
                <a:schemeClr val="accent2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pic>
        <p:nvPicPr>
          <p:cNvPr id="40963" name="Picture 7" descr="Emoglobina-animatio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365625"/>
            <a:ext cx="152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1488" y="188913"/>
            <a:ext cx="7772400" cy="1371600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chemeClr val="accent2"/>
                </a:solidFill>
              </a:rPr>
              <a:t>Prosciutto e Carpaccio</a:t>
            </a:r>
          </a:p>
        </p:txBody>
      </p:sp>
      <p:sp>
        <p:nvSpPr>
          <p:cNvPr id="41988" name="Sottotitolo 7"/>
          <p:cNvSpPr>
            <a:spLocks noGrp="1"/>
          </p:cNvSpPr>
          <p:nvPr>
            <p:ph type="subTitle" idx="4294967295"/>
          </p:nvPr>
        </p:nvSpPr>
        <p:spPr>
          <a:xfrm>
            <a:off x="468313" y="1989138"/>
            <a:ext cx="8286750" cy="185737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it-IT" sz="2200" dirty="0" smtClean="0"/>
              <a:t>Le porfirine sono in grado di </a:t>
            </a:r>
            <a:r>
              <a:rPr lang="it-IT" sz="2200" dirty="0" smtClean="0">
                <a:hlinkClick r:id="rId3" action="ppaction://hlinkfile" tooltip="Chimica di coordinazione"/>
              </a:rPr>
              <a:t>coordinare</a:t>
            </a:r>
            <a:r>
              <a:rPr lang="it-IT" sz="2200" dirty="0" smtClean="0"/>
              <a:t> facilmente il </a:t>
            </a:r>
            <a:r>
              <a:rPr lang="it-IT" sz="2200" dirty="0" smtClean="0">
                <a:solidFill>
                  <a:srgbClr val="FF0000"/>
                </a:solidFill>
              </a:rPr>
              <a:t>ferro</a:t>
            </a:r>
            <a:r>
              <a:rPr lang="it-IT" sz="2200" dirty="0" smtClean="0"/>
              <a:t>. </a:t>
            </a:r>
          </a:p>
          <a:p>
            <a:pPr marL="0" indent="0" algn="just" eaLnBrk="1" hangingPunct="1">
              <a:buNone/>
            </a:pPr>
            <a:endParaRPr lang="it-IT" sz="2200" dirty="0" smtClean="0"/>
          </a:p>
          <a:p>
            <a:pPr marL="0" indent="0" algn="just" eaLnBrk="1" hangingPunct="1">
              <a:buFont typeface="Wingdings" pitchFamily="2" charset="2"/>
              <a:buNone/>
            </a:pPr>
            <a:r>
              <a:rPr lang="it-IT" sz="2200" dirty="0" smtClean="0"/>
              <a:t>Sono responsabili del colore della carne cruda, salata, affumicata e cotta:</a:t>
            </a:r>
          </a:p>
        </p:txBody>
      </p:sp>
      <p:pic>
        <p:nvPicPr>
          <p:cNvPr id="41989" name="Picture 2" descr="Struttura della porfirina">
            <a:hlinkClick r:id="rId4" tooltip="Struttura della porfirina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813" y="4365625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CasellaDiTesto 9"/>
          <p:cNvSpPr txBox="1">
            <a:spLocks noChangeArrowheads="1"/>
          </p:cNvSpPr>
          <p:nvPr/>
        </p:nvSpPr>
        <p:spPr bwMode="auto">
          <a:xfrm>
            <a:off x="5986842" y="4941168"/>
            <a:ext cx="63182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dirty="0" smtClean="0">
                <a:solidFill>
                  <a:schemeClr val="accent2"/>
                </a:solidFill>
              </a:rPr>
              <a:t>Fe</a:t>
            </a:r>
            <a:endParaRPr lang="it-IT" dirty="0">
              <a:solidFill>
                <a:schemeClr val="accent2"/>
              </a:solidFill>
            </a:endParaRPr>
          </a:p>
        </p:txBody>
      </p:sp>
      <p:cxnSp>
        <p:nvCxnSpPr>
          <p:cNvPr id="41991" name="Connettore 1 32"/>
          <p:cNvCxnSpPr>
            <a:cxnSpLocks noChangeShapeType="1"/>
          </p:cNvCxnSpPr>
          <p:nvPr/>
        </p:nvCxnSpPr>
        <p:spPr bwMode="auto">
          <a:xfrm rot="5400000" flipH="1" flipV="1">
            <a:off x="6286500" y="4865688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41992" name="Connettore 1 33"/>
          <p:cNvCxnSpPr>
            <a:cxnSpLocks noChangeShapeType="1"/>
          </p:cNvCxnSpPr>
          <p:nvPr/>
        </p:nvCxnSpPr>
        <p:spPr bwMode="auto">
          <a:xfrm rot="5400000" flipH="1" flipV="1">
            <a:off x="5943600" y="5222875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41993" name="Connettore 1 34"/>
          <p:cNvCxnSpPr>
            <a:cxnSpLocks noChangeShapeType="1"/>
          </p:cNvCxnSpPr>
          <p:nvPr/>
        </p:nvCxnSpPr>
        <p:spPr bwMode="auto">
          <a:xfrm rot="16200000" flipH="1">
            <a:off x="5959475" y="4879975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41994" name="Connettore 1 35"/>
          <p:cNvCxnSpPr>
            <a:cxnSpLocks noChangeShapeType="1"/>
          </p:cNvCxnSpPr>
          <p:nvPr/>
        </p:nvCxnSpPr>
        <p:spPr bwMode="auto">
          <a:xfrm rot="16200000" flipH="1">
            <a:off x="6256338" y="5178425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41995" name="Connettore 2 37"/>
          <p:cNvCxnSpPr>
            <a:cxnSpLocks noChangeShapeType="1"/>
          </p:cNvCxnSpPr>
          <p:nvPr/>
        </p:nvCxnSpPr>
        <p:spPr bwMode="auto">
          <a:xfrm>
            <a:off x="4000500" y="5151438"/>
            <a:ext cx="9286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996" name="CasellaDiTesto 38"/>
          <p:cNvSpPr txBox="1">
            <a:spLocks noChangeArrowheads="1"/>
          </p:cNvSpPr>
          <p:nvPr/>
        </p:nvSpPr>
        <p:spPr bwMode="auto">
          <a:xfrm>
            <a:off x="4286250" y="4794250"/>
            <a:ext cx="71437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dirty="0" smtClean="0">
                <a:solidFill>
                  <a:schemeClr val="accent2"/>
                </a:solidFill>
              </a:rPr>
              <a:t>Fe</a:t>
            </a:r>
            <a:r>
              <a:rPr lang="it-IT" baseline="30000" dirty="0" smtClean="0">
                <a:solidFill>
                  <a:schemeClr val="accent2"/>
                </a:solidFill>
              </a:rPr>
              <a:t>2</a:t>
            </a:r>
            <a:r>
              <a:rPr lang="it-IT" baseline="30000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41997" name="CasellaDiTesto 39"/>
          <p:cNvSpPr txBox="1">
            <a:spLocks noChangeArrowheads="1"/>
          </p:cNvSpPr>
          <p:nvPr/>
        </p:nvSpPr>
        <p:spPr bwMode="auto">
          <a:xfrm>
            <a:off x="7231063" y="493395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>+  2 </a:t>
            </a:r>
            <a:r>
              <a:rPr lang="it-IT">
                <a:solidFill>
                  <a:schemeClr val="accent2"/>
                </a:solidFill>
              </a:rPr>
              <a:t>H</a:t>
            </a:r>
            <a:r>
              <a:rPr lang="it-IT" baseline="30000">
                <a:solidFill>
                  <a:schemeClr val="accent2"/>
                </a:solidFill>
              </a:rPr>
              <a:t>+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> </a:t>
            </a: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Le molecole</a:t>
            </a:r>
          </a:p>
        </p:txBody>
      </p:sp>
      <p:pic>
        <p:nvPicPr>
          <p:cNvPr id="7172" name="Picture 5" descr="C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243138"/>
            <a:ext cx="20193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met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8463" y="2209800"/>
            <a:ext cx="18034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H2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243138"/>
            <a:ext cx="1143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CO2 for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106863"/>
            <a:ext cx="6624638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1189038" y="3573463"/>
            <a:ext cx="2593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b="1"/>
              <a:t>Anidride carbonica</a:t>
            </a:r>
          </a:p>
          <a:p>
            <a:pPr algn="ctr"/>
            <a:r>
              <a:rPr lang="it-IT" b="1"/>
              <a:t>CO</a:t>
            </a:r>
            <a:r>
              <a:rPr lang="it-IT" b="1" baseline="-25000"/>
              <a:t>2</a:t>
            </a:r>
            <a:endParaRPr lang="it-IT" b="1"/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4589463" y="3573463"/>
            <a:ext cx="12779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Metano</a:t>
            </a:r>
          </a:p>
          <a:p>
            <a:r>
              <a:rPr lang="it-IT" b="1"/>
              <a:t>   CH</a:t>
            </a:r>
            <a:r>
              <a:rPr lang="it-IT" b="1" baseline="-25000"/>
              <a:t>4</a:t>
            </a:r>
          </a:p>
          <a:p>
            <a:endParaRPr lang="it-IT" b="1"/>
          </a:p>
          <a:p>
            <a:endParaRPr lang="it-IT" b="1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6965950" y="3573463"/>
            <a:ext cx="1277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/>
              <a:t>Acqua</a:t>
            </a:r>
          </a:p>
          <a:p>
            <a:r>
              <a:rPr lang="it-IT" b="1"/>
              <a:t>   H</a:t>
            </a:r>
            <a:r>
              <a:rPr lang="it-IT" b="1" baseline="-25000"/>
              <a:t>2</a:t>
            </a:r>
            <a:r>
              <a:rPr lang="it-IT" b="1"/>
              <a:t>O</a:t>
            </a:r>
          </a:p>
          <a:p>
            <a:endParaRPr lang="it-IT" b="1"/>
          </a:p>
          <a:p>
            <a:endParaRPr lang="it-IT" b="1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25" cy="5207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Perché prosciutto e carne cruda crudo sono rossi</a:t>
            </a:r>
          </a:p>
        </p:txBody>
      </p:sp>
      <p:pic>
        <p:nvPicPr>
          <p:cNvPr id="34819" name="Picture 10" descr="File:Zinc protoporphyri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005263"/>
            <a:ext cx="207168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2" descr="http://t2.gstatic.com/images?q=tbn:9l3qMlp4vd36yM:http://cookingwithbruno.com/e107_files/images/prosciutto.e.melone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13" y="647700"/>
            <a:ext cx="207168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4" descr="http://www.chm.bris.ac.uk/motm/hemoglobin/hem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" y="3862388"/>
            <a:ext cx="2428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6" descr="http://t0.gstatic.com/images?q=tbn:xXFI6sh_vpf6cM:http://dericbownds.net/uploaded_images/myoglobi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8" y="3929063"/>
            <a:ext cx="22923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Emoglobina-animatione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576263"/>
            <a:ext cx="2214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20" descr="http://t0.gstatic.com/images?q=tbn:BwTEvdvO6-LylM:http://www.buttalapasta.it/wp-galleryo/carpaccio-carne/carpaccio-carne-01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5" y="647700"/>
            <a:ext cx="2000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llaDiTesto 16"/>
          <p:cNvSpPr txBox="1"/>
          <p:nvPr/>
        </p:nvSpPr>
        <p:spPr>
          <a:xfrm>
            <a:off x="0" y="2719388"/>
            <a:ext cx="3429000" cy="1089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La carne cruda è rossa per la presenza di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emoglobina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e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mioglobina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legate all’ossigeno.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85750" y="6211888"/>
            <a:ext cx="29289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Eme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di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emoglobina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mioglobina</a:t>
            </a:r>
            <a:endParaRPr lang="it-IT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348038" y="6211888"/>
            <a:ext cx="271303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Eme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(metallo porfirina)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endParaRPr lang="it-IT" dirty="0">
              <a:cs typeface="+mn-cs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6286500" y="6211888"/>
            <a:ext cx="27463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Eme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(</a:t>
            </a:r>
            <a:r>
              <a:rPr lang="it-IT" b="1" i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Zn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it-IT" b="1" i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protoporfirina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)</a:t>
            </a:r>
            <a:r>
              <a:rPr lang="it-IT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endParaRPr lang="it-IT" dirty="0">
              <a:cs typeface="+mn-cs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000750" y="2719388"/>
            <a:ext cx="3143250" cy="839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Il prosciutto crudo è rossa per la presenza di </a:t>
            </a:r>
            <a:r>
              <a:rPr lang="it-IT" b="1" i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Zn</a:t>
            </a:r>
            <a:r>
              <a:rPr lang="it-IT" b="1" i="1" dirty="0">
                <a:solidFill>
                  <a:schemeClr val="accent2">
                    <a:lumMod val="75000"/>
                  </a:schemeClr>
                </a:solidFill>
                <a:cs typeface="+mn-cs"/>
              </a:rPr>
              <a:t> </a:t>
            </a:r>
            <a:r>
              <a:rPr lang="it-IT" b="1" i="1" dirty="0" err="1">
                <a:solidFill>
                  <a:schemeClr val="accent2">
                    <a:lumMod val="75000"/>
                  </a:schemeClr>
                </a:solidFill>
                <a:cs typeface="+mn-cs"/>
              </a:rPr>
              <a:t>protoporfirina</a:t>
            </a:r>
            <a:endParaRPr lang="it-IT" i="1" dirty="0">
              <a:solidFill>
                <a:schemeClr val="accent2">
                  <a:lumMod val="75000"/>
                </a:schemeClr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20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ttangolo 6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74713"/>
            <a:ext cx="2101850" cy="646112"/>
          </a:xfrm>
          <a:noFill/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4000" smtClean="0">
                <a:solidFill>
                  <a:srgbClr val="FF7D7D"/>
                </a:solidFill>
              </a:rPr>
              <a:t>Additivi</a:t>
            </a:r>
            <a:endParaRPr lang="it-IT" sz="4000" smtClean="0"/>
          </a:p>
        </p:txBody>
      </p:sp>
      <p:sp>
        <p:nvSpPr>
          <p:cNvPr id="44035" name="Rettangolo 5"/>
          <p:cNvSpPr>
            <a:spLocks noChangeArrowheads="1"/>
          </p:cNvSpPr>
          <p:nvPr/>
        </p:nvSpPr>
        <p:spPr bwMode="auto">
          <a:xfrm>
            <a:off x="539750" y="1916113"/>
            <a:ext cx="806450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200"/>
              <a:t>Per quanto riguarda gli additivi, possono essere addizionati </a:t>
            </a:r>
            <a:r>
              <a:rPr lang="it-IT" sz="2200" b="1">
                <a:solidFill>
                  <a:srgbClr val="FF7D7D"/>
                </a:solidFill>
              </a:rPr>
              <a:t>nitriti (NO</a:t>
            </a:r>
            <a:r>
              <a:rPr lang="it-IT" sz="2200" b="1" baseline="-25000">
                <a:solidFill>
                  <a:srgbClr val="FF7D7D"/>
                </a:solidFill>
              </a:rPr>
              <a:t>2</a:t>
            </a:r>
            <a:r>
              <a:rPr lang="it-IT" sz="2200" b="1" baseline="30000">
                <a:solidFill>
                  <a:srgbClr val="FF7D7D"/>
                </a:solidFill>
              </a:rPr>
              <a:t>-</a:t>
            </a:r>
            <a:r>
              <a:rPr lang="it-IT" sz="2200" b="1">
                <a:solidFill>
                  <a:srgbClr val="FF7D7D"/>
                </a:solidFill>
              </a:rPr>
              <a:t>) e nitrati (NO</a:t>
            </a:r>
            <a:r>
              <a:rPr lang="it-IT" sz="2200" b="1" baseline="-25000">
                <a:solidFill>
                  <a:srgbClr val="FF7D7D"/>
                </a:solidFill>
              </a:rPr>
              <a:t>3</a:t>
            </a:r>
            <a:r>
              <a:rPr lang="it-IT" sz="2200" b="1" baseline="30000">
                <a:solidFill>
                  <a:srgbClr val="FF7D7D"/>
                </a:solidFill>
              </a:rPr>
              <a:t>-</a:t>
            </a:r>
            <a:r>
              <a:rPr lang="it-IT" sz="2200" b="1">
                <a:solidFill>
                  <a:srgbClr val="FF7D7D"/>
                </a:solidFill>
              </a:rPr>
              <a:t>) </a:t>
            </a:r>
            <a:r>
              <a:rPr lang="it-IT" sz="2200"/>
              <a:t>di sodio e potassio come battericidi (</a:t>
            </a:r>
            <a:r>
              <a:rPr lang="it-IT" sz="2200" b="1"/>
              <a:t>non nel prosciutto di Parma e San Daniele</a:t>
            </a:r>
            <a:r>
              <a:rPr lang="it-IT" sz="2200"/>
              <a:t>).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220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200"/>
              <a:t>Tuttavia i nitriti soggetti all'ambiente acido dello stomaco si legano ai composti azotati degli alimenti e si trasformano in </a:t>
            </a:r>
            <a:r>
              <a:rPr lang="it-IT" sz="2200" b="1"/>
              <a:t>nitrosammine</a:t>
            </a:r>
            <a:r>
              <a:rPr lang="it-IT" sz="2200"/>
              <a:t>, </a:t>
            </a:r>
            <a:r>
              <a:rPr lang="it-IT" sz="2200" b="1"/>
              <a:t>sostanze cancerogene</a:t>
            </a:r>
            <a:r>
              <a:rPr lang="it-IT" sz="2200"/>
              <a:t>. </a:t>
            </a:r>
          </a:p>
        </p:txBody>
      </p:sp>
      <p:pic>
        <p:nvPicPr>
          <p:cNvPr id="44036" name="Picture 2" descr="http://upload.wikimedia.org/wikipedia/commons/thumb/0/0b/Nitrosamine-2D.png/180px-Nitrosamine-2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5159375"/>
            <a:ext cx="10001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tangolo 4"/>
          <p:cNvSpPr>
            <a:spLocks noChangeArrowheads="1"/>
          </p:cNvSpPr>
          <p:nvPr/>
        </p:nvSpPr>
        <p:spPr bwMode="auto">
          <a:xfrm>
            <a:off x="539750" y="1844675"/>
            <a:ext cx="61928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200"/>
              <a:t>I nitriti trasformano l'ossiemoglobina in </a:t>
            </a:r>
            <a:r>
              <a:rPr lang="it-IT" sz="2200" b="1">
                <a:solidFill>
                  <a:srgbClr val="FF7D7D"/>
                </a:solidFill>
              </a:rPr>
              <a:t>nitrosoemoglobina</a:t>
            </a:r>
            <a:r>
              <a:rPr lang="it-IT" sz="2200"/>
              <a:t>, conferendo alle carni ed in particolare ai salumi una</a:t>
            </a:r>
            <a:r>
              <a:rPr lang="it-IT" sz="2200" b="1"/>
              <a:t> </a:t>
            </a:r>
            <a:r>
              <a:rPr lang="it-IT" sz="2200" b="1">
                <a:solidFill>
                  <a:srgbClr val="FF7D7D"/>
                </a:solidFill>
              </a:rPr>
              <a:t>colorazione rosa </a:t>
            </a:r>
            <a:r>
              <a:rPr lang="it-IT" sz="2200"/>
              <a:t>che si mantiene più a lungo.</a:t>
            </a:r>
          </a:p>
        </p:txBody>
      </p:sp>
      <p:pic>
        <p:nvPicPr>
          <p:cNvPr id="45059" name="Picture 2" descr="Mostra immagine a dimensione inte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963" y="1844675"/>
            <a:ext cx="19192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ttangolo 7"/>
          <p:cNvSpPr>
            <a:spLocks noChangeArrowheads="1"/>
          </p:cNvSpPr>
          <p:nvPr/>
        </p:nvSpPr>
        <p:spPr bwMode="auto">
          <a:xfrm>
            <a:off x="611188" y="4941888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200"/>
              <a:t>I nitrati sono una sorta di riserva dei nitriti, mano a mano che questi scarseggiano, a partire da essi se ne  ottengono di nuovi.</a:t>
            </a:r>
          </a:p>
        </p:txBody>
      </p:sp>
      <p:sp>
        <p:nvSpPr>
          <p:cNvPr id="45061" name="Rettangolo 8"/>
          <p:cNvSpPr>
            <a:spLocks noChangeArrowheads="1"/>
          </p:cNvSpPr>
          <p:nvPr/>
        </p:nvSpPr>
        <p:spPr bwMode="auto">
          <a:xfrm>
            <a:off x="571500" y="3644900"/>
            <a:ext cx="6016625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200"/>
              <a:t>Anche il colore rosso della carne affumicata e dovuta alla formazione di </a:t>
            </a:r>
            <a:r>
              <a:rPr lang="it-IT" sz="2200" b="1">
                <a:solidFill>
                  <a:srgbClr val="FF7D7D"/>
                </a:solidFill>
              </a:rPr>
              <a:t>nitrosoemoglobina</a:t>
            </a:r>
            <a:endParaRPr lang="it-IT" sz="2200"/>
          </a:p>
        </p:txBody>
      </p:sp>
      <p:pic>
        <p:nvPicPr>
          <p:cNvPr id="45062" name="Picture 4" descr="http://t2.gstatic.com/images?q=tbn:-c7OLIGBu8sMqM:http://www.cookaround.com/yabbse1/foto/data/5757/Sfilacci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357563"/>
            <a:ext cx="187166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9" name="Rettangolo 6"/>
          <p:cNvSpPr txBox="1">
            <a:spLocks noChangeArrowheads="1"/>
          </p:cNvSpPr>
          <p:nvPr/>
        </p:nvSpPr>
        <p:spPr bwMode="auto">
          <a:xfrm>
            <a:off x="611188" y="874713"/>
            <a:ext cx="2101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4000" kern="0">
                <a:solidFill>
                  <a:srgbClr val="FF7D7D"/>
                </a:solidFill>
                <a:latin typeface="+mj-lt"/>
                <a:ea typeface="+mj-ea"/>
                <a:cs typeface="+mj-cs"/>
              </a:rPr>
              <a:t>Additivi</a:t>
            </a:r>
            <a:endParaRPr lang="it-IT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ttangolo 7"/>
          <p:cNvSpPr>
            <a:spLocks noChangeArrowheads="1"/>
          </p:cNvSpPr>
          <p:nvPr/>
        </p:nvSpPr>
        <p:spPr bwMode="auto">
          <a:xfrm>
            <a:off x="611188" y="1916113"/>
            <a:ext cx="8143875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200" dirty="0"/>
              <a:t>Attualmente solo le produzioni di fascia alta (come il </a:t>
            </a:r>
            <a:r>
              <a:rPr lang="it-IT" sz="2200" dirty="0">
                <a:hlinkClick r:id="rId3"/>
              </a:rPr>
              <a:t>Prosciutto di San Daniele</a:t>
            </a:r>
            <a:r>
              <a:rPr lang="it-IT" sz="2200" dirty="0"/>
              <a:t> o il </a:t>
            </a:r>
            <a:r>
              <a:rPr lang="it-IT" sz="2200" dirty="0">
                <a:hlinkClick r:id="rId4"/>
              </a:rPr>
              <a:t>Prosciutto di Parma</a:t>
            </a:r>
            <a:r>
              <a:rPr lang="it-IT" sz="2200" dirty="0"/>
              <a:t>) e alcuni salumi artigianali non impiegano conservanti di questo tipo. 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22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22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22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22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22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it-IT" sz="2200" dirty="0"/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200" dirty="0"/>
              <a:t>Tuttavia, non sono proibiti dalla maggioranza dei </a:t>
            </a:r>
            <a:r>
              <a:rPr lang="it-IT" sz="2200" b="1" dirty="0"/>
              <a:t>disciplinari DOP</a:t>
            </a:r>
            <a:r>
              <a:rPr lang="it-IT" sz="2200" dirty="0"/>
              <a:t>.</a:t>
            </a:r>
          </a:p>
        </p:txBody>
      </p:sp>
      <p:sp>
        <p:nvSpPr>
          <p:cNvPr id="46083" name="AutoShape 2" descr="data:image/jpg;base64,/9j/4AAQSkZJRgABAQAAAQABAAD/2wCEAAkGBhIQEBUUDxIWFBUUGBsXFRgYFx4bGhkcExcYHRUaHhsXISYqGBwmGhoeITMkJycqMSwsFx4xNTAqNicsLCkBCQoKBQUFDQUFDSkYEhgpKSkpKSkpKSkpKSkpKSkpKSkpKSkpKSkpKSkpKSkpKSkpKSkpKSkpKSkpKSkpKSkpKf/AABEIAGgAeAMBIgACEQEDEQH/xAAcAAEAAwEBAQEBAAAAAAAAAAAABAUGAQcDCAL/xAA4EAACAQMCBAQDBwMDBQAAAAABAgMABBEFEgYhMUEHEyJRMmFxFCNCUoGRoWKCsnKxwQgWFyWi/8QAFAEBAAAAAAAAAAAAAAAAAAAAAP/EABQRAQAAAAAAAAAAAAAAAAAAAAD/2gAMAwEAAhEDEQA/APcKUpQKVwmuB89KDua7WXuJbyW6njhnSIRLG8SmIMJBIp+Nic43qR6Ryqj4y4zZbe1eGXymYG4ZeZ3C3xvg5Z+JyU/Sg9DzXc1k+IeInV7Q2zDy2InmP5oCVQY+ZaVT/aal2/E2+QJsB33Dwx4PVYF+9kOewcEcvcUGhpUK21iGSR4o5FaSI4dQeakgHp+tTAaDtKUoFKUoFKUoFcY4oarrq6gnaS1Z1ZihEkYPqCuMHOOnI0FfxbqVzbiOS3SJ4g2LgPuyqNgBwVzhR+L0tyOccqh8PX8kM4t2t5UgkG6FuUiITksnmIT92fiUnHce1VGi6FdQ3L20dy0SRRZQP98s4ZjtbZIfQFHpYKwyxzyBrcaZpywRCNfhHQdlyc7VB+FQeQGeQwO1BA1bRJpJ0ltpxA2xopD5YdmUsGTGSApU56g/EalaXoMVvjywcrGI8n2DMxPyLMxJ9+XtVlTFBQ/9owpE8cRYboPs6kndsUFyuM9wz5/tHtVCdIm0+LzAfNaGBYInwWw0r7rq5dRzxuw2BkkJ863lc2igxun6bDBCj3EkUsMJD21wpImZpGJYNs5SMzH8J9ecFQa0+mXMkibpY/KJJwpbJ259JbA5MR2546VU6loRW4gngVCsTMXiIAX70gvKuBylHv3BbvUG54lmuDELbNvBcEql06hiWKkxhIyfTuwcM/cY2ncKDYUqs4dupngH2pSsyExyHGFcpy8xf6WGG+WSO1WdApSlApSlBw1ltR4ZkIkBkZ7dpDM8KLiWQk5MZkLAeWT2wDgYzitHdlwhMW3fjlvzt/Xbzqnt9auGbaI7eUj4vKuRkDudrL/z2oP74Y05okctH5StIWiiOCYkIUbeRIGSC2AcDOKu81Gvr+OCJ5ZnCRxgszHoAOtYpdQ1LVgTZn7BaH4ZnTNxKO7IhOI19iedBsdT1u3tV3XM0cQ/rcL/AL9ayd5406RGSBc78fkjZv2OMGsrxVw9oujhZL9Zr64k5qJJCzNjqSMgKuffNV2meKmhojZ0kRsoyoEcb7j/AKj8P60GuXx60k9WmH1iP/Bq40/xX0mb4b2NSez5T/MCsnxrxppdjMIZtJWTfGjhhFGqkOM4BI546fWsweMdAdl8/RWiR/xgcsA43AKRuGfag96tr+KYZikSQe6MG/xNRLXTIrZX5gRs5k2tjahbm23PQFst8iTWO0jws0S5iWe1iYxyDcpWVxkfTPL6V/WqcGaFpsfmXcahc8hLI8m4+wQk7j+lBdX3iVpkLbWu42bOCseZDke4jBqv/wDMmlBiHnZD/VC4/XmvSsu3jXYxYi0vT3kboqqgjB+gQMx/avOfELjK61KRftNsIPKBCqEYN6sZ3Fxk9OnKg/S2n67b3EPnQTI8fXeGGB9T+H9ag2/HWnyziCO7heUnAVWzk+wI5E1+XdA4Yu75zFZxPIerYO1APdmPL96t4OAtYs7hGjs5hLEwZGRAy5XoQQSCKD9UA1ysdwINYcF9XMKqV9EaoN+T3YqcAAdufXtSgueKrSSW32xJ5nrTegYKXjDgyLkkYyPnVFPYyMU8nSRAySIyyLJApXa4LfAckFcgjuDW2IqkvOJAsjRwQTXDIcP5QG1D12s7lRu59BnGedBj/GO63GwtXbbDcXH3vzWMxgA/0+vOPkK9DubiO3iZ3ISONcknoqqP9gKxPG2hjXNPzbgpcQOxRXwrK6ZEkTdgT75xnaelU+j+J0EkLWGvRtby7PLk3qQrgjG44+Akc89PY0GV8YxHqEUGp2bl4Bm3kyCpVgxI5H3zj9q1nhRZWmp6VGt1axMbV/LDbRk7MMrZHPo3MVATwcE8LRWOrMbN2DiMASLkdMlWxnp2HStdZeGwt9M+xWt1JCWbfJMoG5yfiGOwIwOR7UHjnFV22ua6Ioj92ZBbxY7RoTvbHt8Rqx8dL+ATW1nbhcWkZDY/Du2hVz8gMn5mtVa/9PiQuJItQmR1OVZY1BHzyDUGXhTQtJkMuoXbXkwO4RkhiT7lFzk/6jig1Hhf/wCt0JJbw+Wo3zHPZXOVHPufb514hxNxJc6xfbypcudkEQycD8Kge56k1pdd13UuJZfKs4GW3U+lByRcdGkfpnHb9hXqHhx4VQ6YBLKRLckYL49KZ6hAf8utBM8NfD6PS7YbgGuXAMz+3Lki+yr/ACcmtNd3YVgoQyNjdhcZwD15471MqFcWreZvjYA7dhBBIxnIPLuDn96D4jVY8ZjUv935p2jopzg88czg8vkanwyh1DL0YAg+4IyKq49GaNcQMoJjWIlh+Tdhhjv6jy6VZWVsIo1ReiKFH9oxQfUCldpQDWWh0y9gd44JLfyZJHkVpN/mr5pLMAi8nwc8yeffpWpqq4i0NbuEpuKOvqikUkMjgHBBHYgkEdwxFBD0aZIWMEAedt7Pcy8tod+bFj0LEjGxc7QBnHKputcN216oW7gjlA6bhzH0bqP0NQzq0FlCI/uxJGq/cRdS0nJQqnmdzdCfnk8q+sV+9tEv2rMk0rHEcYzzIzsTOMqqjmxPYnvQY+fwKtVbdZ3Nzanr6H3D+cH+aHwy1PmBrtxjt6DnHzO+t9p+rxzJuXK+ooVf0sHXOVIPfl+3Ophag81k8IbiZQt3rF3KPyg7R/LGrDSvBjSrcgmAzMO8rFv/AJGB/FbndVIOL7eVmjtpFeX1LGG3LHI6dVWTbhsd9ue/tQWtvaJEgSFVjUclVRhR9ABVLpnFA89ra62pMpADLnypNwyoVj8MmOZjJz7ZFU9zxY3nrNBHN90uL+JlIESYJB9XWVTk+nIZNx/LU634Z8/JW5V7KaT7TsCZZyxDgebu5x7sH4c4AGcCg1YrtcApig6a4K5iuig7SlKBQilKCs1bh6G5KM64kiOYpVwJIz/S2Oh6EHIPtXzu4CkklwyFzHGViRclsHm+B+ZmCj6KKt65igx9jY7JIxKyhoI5LqduyzXOQD9FUSfoq19I9JS1mtGhd3klcrK5cnzlMTMXYE45EAjHTOB1xWqaFTnKj1cjy69ufvyqt0/hyCCQvGrbsbRudnCKeqoHJ2L8hQZnRrcQTQfaIZIpWLRNOkokjncq24Pzzz2lhlRtKkZ94dzNt05LHy2+2QmNIlCNjfFINkysBgJgbic8huBrZwcOW6S+YseGDMw9TFVZ872VM7VJyeYHc+9WYFBTanwlBcSF5DJ6wFlRXKpKEJKB1HxYyfbrg5q2ggVFCoAqqMAAYAA6AAdBX0pQKUpQKYpSgUpSgUpSgUpSgUpSgUpSgUpSgUpSgUpSgUpSg//Z"/>
          <p:cNvSpPr>
            <a:spLocks noChangeAspect="1" noChangeArrowheads="1"/>
          </p:cNvSpPr>
          <p:nvPr/>
        </p:nvSpPr>
        <p:spPr bwMode="auto">
          <a:xfrm>
            <a:off x="93663" y="-425450"/>
            <a:ext cx="114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6084" name="Picture 4" descr="http://www.naturalmenteitaliano.it/flex/AppData/WebLive/Eximages/ProsciuttoSanDaniele_1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409950"/>
            <a:ext cx="2016125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8" descr="http://t2.gstatic.com/images?q=tbn:ANd9GcSuADM_ZGwmsSMIMCi3QZrjsTsWyfc_7ZF8NDLWkPT8qRtMIeDfg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425" y="3357563"/>
            <a:ext cx="20669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10" descr="http://t2.gstatic.com/images?q=tbn:ANd9GcSX9mtI1_e2bF-DJV339GfJHmNtlx6KMKR9eAq3Kpqqe8s0WdhU7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00" y="3141663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10" name="Rettangolo 6"/>
          <p:cNvSpPr txBox="1">
            <a:spLocks noChangeArrowheads="1"/>
          </p:cNvSpPr>
          <p:nvPr/>
        </p:nvSpPr>
        <p:spPr bwMode="auto">
          <a:xfrm>
            <a:off x="611188" y="874713"/>
            <a:ext cx="2101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4000" kern="0">
                <a:solidFill>
                  <a:srgbClr val="FF7D7D"/>
                </a:solidFill>
                <a:latin typeface="+mj-lt"/>
                <a:ea typeface="+mj-ea"/>
                <a:cs typeface="+mj-cs"/>
              </a:rPr>
              <a:t>Additivi</a:t>
            </a:r>
            <a:endParaRPr lang="it-IT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losione 1 2">
            <a:hlinkClick r:id="rId8" action="ppaction://hlinkpres?slideindex=1&amp;slidetitle="/>
          </p:cNvPr>
          <p:cNvSpPr/>
          <p:nvPr/>
        </p:nvSpPr>
        <p:spPr>
          <a:xfrm>
            <a:off x="8028384" y="5717334"/>
            <a:ext cx="1051594" cy="952026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 smtClean="0">
                <a:solidFill>
                  <a:srgbClr val="FF0000"/>
                </a:solidFill>
              </a:rPr>
              <a:t>Nitriti </a:t>
            </a:r>
          </a:p>
          <a:p>
            <a:pPr algn="ctr"/>
            <a:r>
              <a:rPr lang="it-IT" sz="800" b="1" dirty="0" smtClean="0">
                <a:solidFill>
                  <a:srgbClr val="FF0000"/>
                </a:solidFill>
              </a:rPr>
              <a:t>e Nitrati</a:t>
            </a:r>
            <a:endParaRPr lang="it-IT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257175"/>
            <a:ext cx="7772400" cy="1371600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chemeClr val="accent2"/>
                </a:solidFill>
              </a:rPr>
              <a:t>Emulsioni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2349500"/>
            <a:ext cx="7010400" cy="16002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it-IT" sz="3200" smtClean="0">
                <a:solidFill>
                  <a:schemeClr val="accent2"/>
                </a:solidFill>
              </a:rPr>
              <a:t>Latte, citronette e maionese</a:t>
            </a:r>
          </a:p>
        </p:txBody>
      </p:sp>
      <p:pic>
        <p:nvPicPr>
          <p:cNvPr id="47108" name="Picture 2" descr="http://t0.gstatic.com/images?q=tbn:3la00GukIjEiEM:http://www.trentinoweb.it/blog/wp-content/uploads/2009/08/latt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3500438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http://t2.gstatic.com/images?q=tbn:gVBiznk_8XZq1M:http://www.cookaround.com/cpg134/albums/userpics/10017/normal_Involtini0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3500438"/>
            <a:ext cx="20716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8" descr="http://t0.gstatic.com/images?q=tbn:Ro2oxYnqhVzj_M:http://www.equilibrisensorialiblog.com/wp-content/uploads/2010/01/maiones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3500438"/>
            <a:ext cx="17145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5"/>
          <p:cNvSpPr txBox="1">
            <a:spLocks noChangeArrowheads="1"/>
          </p:cNvSpPr>
          <p:nvPr/>
        </p:nvSpPr>
        <p:spPr bwMode="auto">
          <a:xfrm>
            <a:off x="468313" y="1847850"/>
            <a:ext cx="835342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/>
              <a:t>Un </a:t>
            </a:r>
            <a:r>
              <a:rPr lang="it-IT" b="1"/>
              <a:t>colloide</a:t>
            </a:r>
            <a:r>
              <a:rPr lang="it-IT"/>
              <a:t> è una sostanza o una miscela di sostanze che si trova in uno stato finemente disperso, intermedio tra una soluzione omogenea e una dispersione eterogenea. Alcuni ritengono che lo </a:t>
            </a:r>
            <a:r>
              <a:rPr lang="it-IT" b="1"/>
              <a:t>stato colloidale</a:t>
            </a:r>
            <a:r>
              <a:rPr lang="it-IT"/>
              <a:t> costituisca un ulteriore stato di aggregazione della materia.</a:t>
            </a:r>
            <a:r>
              <a:rPr lang="it-IT" sz="2000"/>
              <a:t> </a:t>
            </a:r>
          </a:p>
        </p:txBody>
      </p:sp>
      <p:sp>
        <p:nvSpPr>
          <p:cNvPr id="48131" name="Rectangle 7"/>
          <p:cNvSpPr>
            <a:spLocks noChangeArrowheads="1"/>
          </p:cNvSpPr>
          <p:nvPr/>
        </p:nvSpPr>
        <p:spPr bwMode="auto">
          <a:xfrm>
            <a:off x="531813" y="971550"/>
            <a:ext cx="195262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800">
                <a:solidFill>
                  <a:schemeClr val="accent2"/>
                </a:solidFill>
              </a:rPr>
              <a:t>Colloidi</a:t>
            </a:r>
          </a:p>
        </p:txBody>
      </p:sp>
      <p:graphicFrame>
        <p:nvGraphicFramePr>
          <p:cNvPr id="7" name="Group 3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592725"/>
              </p:ext>
            </p:extLst>
          </p:nvPr>
        </p:nvGraphicFramePr>
        <p:xfrm>
          <a:off x="539750" y="3141663"/>
          <a:ext cx="8281988" cy="3024185"/>
        </p:xfrm>
        <a:graphic>
          <a:graphicData uri="http://schemas.openxmlformats.org/drawingml/2006/table">
            <a:tbl>
              <a:tblPr/>
              <a:tblGrid>
                <a:gridCol w="1390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70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10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432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Fase dispersa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Fase continua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Nome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Esempio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Aerosol liquido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Nebbia, spray liquidi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Aerosol solido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Fumo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Schiuma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Panna montata, schiuma della birra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Emulsione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  <a:tab pos="449263" algn="l"/>
                        </a:tabLst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Latte, maionese, burro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 o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AgI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colloidali, 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sangue ?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Gas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Schiuma solida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Polistirene o poliuretano espansi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Gel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Opale, </a:t>
                      </a: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formaggio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Solido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Sospensione solida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Vetri (“Rubino Oro”), leghe metalliche 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0" marB="4573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478" y="1844824"/>
            <a:ext cx="3833204" cy="1909259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>
            <a:off x="4483052" y="2799453"/>
            <a:ext cx="504056" cy="0"/>
          </a:xfrm>
          <a:prstGeom prst="straightConnector1">
            <a:avLst/>
          </a:prstGeom>
          <a:ln w="412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339252" y="3754083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Sol                        Gel</a:t>
            </a:r>
            <a:endParaRPr lang="it-IT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kern="0" dirty="0" smtClean="0">
                <a:solidFill>
                  <a:schemeClr val="accent2"/>
                </a:solidFill>
              </a:rPr>
              <a:t>Transizione sol - gel</a:t>
            </a:r>
            <a:endParaRPr lang="it-IT" kern="0" dirty="0">
              <a:solidFill>
                <a:schemeClr val="accent2"/>
              </a:solidFill>
            </a:endParaRPr>
          </a:p>
        </p:txBody>
      </p:sp>
      <p:pic>
        <p:nvPicPr>
          <p:cNvPr id="179202" name="Picture 2" descr="Risultati immagini per albume cotto e cru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718" y="4194026"/>
            <a:ext cx="1922607" cy="18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371" y="4194026"/>
            <a:ext cx="1786245" cy="18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piè di pagina 2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200">
                <a:cs typeface="+mn-cs"/>
              </a:rPr>
              <a:t>Saverio Santi - Dipartimento di Scienze Chimiche - Università di Padova</a:t>
            </a:r>
          </a:p>
        </p:txBody>
      </p:sp>
      <p:pic>
        <p:nvPicPr>
          <p:cNvPr id="4" name="Picture 2" descr="http://www.microscopy-uk.org.uk/dww/home/dwbrown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341313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Emulsioni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8459788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smtClean="0"/>
              <a:t>	Il Latte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smtClean="0"/>
              <a:t>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200" smtClean="0"/>
              <a:t>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200" smtClean="0"/>
              <a:t>	Le strutture di dimensioni maggiori sono gocce di grasso circondate da migliaia di molecole di proteine (caseina) che si uniscono con l’aiuto di di particelle di fosfato di calcio.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200" smtClean="0"/>
              <a:t>	Si formano degli “aggregati” sferici (</a:t>
            </a:r>
            <a:r>
              <a:rPr lang="it-IT" sz="2200" b="1" smtClean="0">
                <a:solidFill>
                  <a:srgbClr val="FF0000"/>
                </a:solidFill>
              </a:rPr>
              <a:t>micelle</a:t>
            </a:r>
            <a:r>
              <a:rPr lang="it-IT" sz="2200" smtClean="0"/>
              <a:t>)  con un diametro di una decina di micrometri. </a:t>
            </a:r>
          </a:p>
        </p:txBody>
      </p:sp>
      <p:pic>
        <p:nvPicPr>
          <p:cNvPr id="50180" name="Picture 4" descr="Latte-MicelleSchema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916113"/>
            <a:ext cx="18208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7" name="Esplosione 1 6">
            <a:hlinkClick r:id="rId3" action="ppaction://hlinkpres?slideindex=1&amp;slidetitle="/>
          </p:cNvPr>
          <p:cNvSpPr/>
          <p:nvPr/>
        </p:nvSpPr>
        <p:spPr>
          <a:xfrm>
            <a:off x="7884368" y="5726855"/>
            <a:ext cx="1238273" cy="1086521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 smtClean="0">
                <a:solidFill>
                  <a:srgbClr val="FF0000"/>
                </a:solidFill>
              </a:rPr>
              <a:t>Latte</a:t>
            </a:r>
          </a:p>
          <a:p>
            <a:pPr algn="ctr"/>
            <a:r>
              <a:rPr lang="it-IT" sz="800" b="1" dirty="0" smtClean="0">
                <a:solidFill>
                  <a:srgbClr val="FF0000"/>
                </a:solidFill>
              </a:rPr>
              <a:t> e latticini</a:t>
            </a:r>
            <a:endParaRPr lang="it-IT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Emulsioni instabili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1813" y="1752600"/>
            <a:ext cx="8001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smtClean="0">
                <a:solidFill>
                  <a:schemeClr val="accent2"/>
                </a:solidFill>
              </a:rPr>
              <a:t>Citronette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smtClean="0"/>
              <a:t>		limone  	una parte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smtClean="0"/>
              <a:t>		olio	    	quattro parti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smtClean="0"/>
              <a:t>		sale 	    	q.b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60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smtClean="0"/>
              <a:t>	Mistura tra due liquidi che non possono mescolarsi tra loro. Dopo poco tempo le particelle di olio e succo si separano formando grosse gocce diventano sempre più grandi e i due liquidi si separano.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Le molecole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013" y="1825625"/>
            <a:ext cx="8001000" cy="4267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100" b="1" smtClean="0"/>
              <a:t>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100" b="1" smtClean="0"/>
              <a:t>	Dalla forma e dalla struttura di una molecola dipendono alcune importanti proprietà della molecola.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100" b="1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100" b="1" smtClean="0"/>
              <a:t>	L’attività farmacologica.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100" b="1" smtClean="0"/>
              <a:t>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100" b="1" smtClean="0"/>
              <a:t>	La tossicità.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100" b="1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100" b="1" smtClean="0"/>
              <a:t>	Il gusto dolce o amaro, il tipo di aroma.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100" b="1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100" b="1" smtClean="0"/>
              <a:t>	</a:t>
            </a:r>
            <a:endParaRPr lang="it-IT" sz="210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Emulsioni instabili</a:t>
            </a:r>
          </a:p>
        </p:txBody>
      </p:sp>
      <p:pic>
        <p:nvPicPr>
          <p:cNvPr id="54275" name="Picture 5" descr="acqua e olio emuls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700213"/>
            <a:ext cx="40322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 descr="acqua e ol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700213"/>
            <a:ext cx="40322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Emulsioni stabili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3250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mtClean="0">
                <a:solidFill>
                  <a:schemeClr val="accent2"/>
                </a:solidFill>
              </a:rPr>
              <a:t>Maionese</a:t>
            </a: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1835150" y="2349500"/>
            <a:ext cx="4572000" cy="175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600"/>
              <a:t>limone  		25 ml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600"/>
              <a:t>uova 		        2 tuorli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600"/>
              <a:t>olio	    		29 ml</a:t>
            </a:r>
          </a:p>
          <a:p>
            <a:pPr marL="469900" indent="-469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600"/>
              <a:t>sale 	    		q.b</a:t>
            </a:r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323850" y="4149725"/>
            <a:ext cx="7777163" cy="173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9900" indent="-469900"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400"/>
              <a:t>	Emulsione stabile: succo e olio rimangono mescolati perché l’uovo contiene una sostanza grassa, la lecitina, che ha una forma particolare a forchetta. Si inserisce tra le particelle di olio e succo e le stabilizza.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1813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Emulsioni stabili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1813" y="1752600"/>
            <a:ext cx="8001000" cy="4267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it-IT" smtClean="0">
                <a:solidFill>
                  <a:schemeClr val="accent2"/>
                </a:solidFill>
              </a:rPr>
              <a:t>Lecitina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107950" y="2349500"/>
            <a:ext cx="5184775" cy="173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9900" indent="-469900"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400"/>
              <a:t>	La lecitina è un “fosfolipide” caratterizzata da una testa che si scioglie in acqua e due code che si sciolgono nell’olio.</a:t>
            </a:r>
          </a:p>
        </p:txBody>
      </p:sp>
      <p:pic>
        <p:nvPicPr>
          <p:cNvPr id="57349" name="Picture 7" descr="lecit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844675"/>
            <a:ext cx="1984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8" descr="Sapone_mic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933825"/>
            <a:ext cx="1828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1" name="Rectangle 10"/>
          <p:cNvSpPr>
            <a:spLocks noChangeArrowheads="1"/>
          </p:cNvSpPr>
          <p:nvPr/>
        </p:nvSpPr>
        <p:spPr bwMode="auto">
          <a:xfrm>
            <a:off x="179388" y="5797550"/>
            <a:ext cx="5184775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9900" indent="-469900"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sz="2400"/>
              <a:t>	E’ un agente emulsionante</a:t>
            </a:r>
          </a:p>
        </p:txBody>
      </p:sp>
      <p:pic>
        <p:nvPicPr>
          <p:cNvPr id="70667" name="Picture 11" descr="lipidi struttu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1844675"/>
            <a:ext cx="2889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olo 1"/>
          <p:cNvSpPr>
            <a:spLocks noGrp="1"/>
          </p:cNvSpPr>
          <p:nvPr>
            <p:ph type="title" idx="4294967295"/>
          </p:nvPr>
        </p:nvSpPr>
        <p:spPr>
          <a:xfrm>
            <a:off x="539750" y="304800"/>
            <a:ext cx="8001000" cy="12160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it-IT" sz="4000" dirty="0" smtClean="0">
                <a:solidFill>
                  <a:srgbClr val="C00000"/>
                </a:solidFill>
              </a:rPr>
              <a:t>La cottura</a:t>
            </a:r>
            <a:endParaRPr lang="it-IT" sz="4000" dirty="0">
              <a:solidFill>
                <a:srgbClr val="C00000"/>
              </a:solidFill>
            </a:endParaRPr>
          </a:p>
        </p:txBody>
      </p:sp>
      <p:sp>
        <p:nvSpPr>
          <p:cNvPr id="87043" name="Segnaposto piè di pagina 3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it-IT" sz="1200">
                <a:cs typeface="+mn-cs"/>
              </a:rPr>
              <a:t>Saverio Santi - Dipartimento di Scienze Chimiche - Università di Padova</a:t>
            </a:r>
          </a:p>
        </p:txBody>
      </p:sp>
      <p:pic>
        <p:nvPicPr>
          <p:cNvPr id="130052" name="Picture 2" descr="http://t2.gstatic.com/images?q=tbn:2iHCx401ygNe0M:http://www.merchantissimo.com/datein/bistecca_alla_fiorentin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075" y="2708920"/>
            <a:ext cx="28638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losione 1 6">
            <a:hlinkClick r:id="rId4" action="ppaction://hlinkpres?slideindex=1&amp;slidetitle="/>
          </p:cNvPr>
          <p:cNvSpPr/>
          <p:nvPr/>
        </p:nvSpPr>
        <p:spPr>
          <a:xfrm>
            <a:off x="7740352" y="5657056"/>
            <a:ext cx="1382289" cy="988219"/>
          </a:xfrm>
          <a:prstGeom prst="irregularSeal1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800" b="1" dirty="0" smtClean="0">
                <a:solidFill>
                  <a:srgbClr val="FF0000"/>
                </a:solidFill>
              </a:rPr>
              <a:t>Le cotture</a:t>
            </a:r>
            <a:endParaRPr lang="it-IT" sz="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rgamena 1 8"/>
          <p:cNvSpPr/>
          <p:nvPr/>
        </p:nvSpPr>
        <p:spPr bwMode="auto">
          <a:xfrm>
            <a:off x="900113" y="-26988"/>
            <a:ext cx="7215187" cy="6858001"/>
          </a:xfrm>
          <a:prstGeom prst="verticalScroll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  <a:tileRect/>
          </a:gra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>
              <a:cs typeface="+mn-cs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68313" y="17463"/>
            <a:ext cx="8001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 sz="2600" b="1" kern="0" dirty="0"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 sz="2400" b="1" kern="0" dirty="0" smtClean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 smtClean="0">
                <a:solidFill>
                  <a:srgbClr val="1E0F00"/>
                </a:solidFill>
                <a:latin typeface="Edwardian Script ITC" pitchFamily="66" charset="0"/>
                <a:cs typeface="+mn-cs"/>
              </a:rPr>
              <a:t>Menu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solidFill>
                  <a:srgbClr val="1E0F00"/>
                </a:solidFill>
                <a:latin typeface="Edwardian Script ITC" pitchFamily="66" charset="0"/>
                <a:cs typeface="+mn-cs"/>
              </a:rPr>
              <a:t>***</a:t>
            </a: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+mn-cs"/>
                <a:hlinkClick r:id="rId2" action="ppaction://hlinksldjump"/>
              </a:rPr>
              <a:t>Prosciutto  di  Parma e Melone</a:t>
            </a: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+mn-cs"/>
                <a:hlinkClick r:id="rId2" action="ppaction://hlinksldjump"/>
              </a:rPr>
              <a:t>Carpaccio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latin typeface="Edwardian Script ITC" pitchFamily="66" charset="0"/>
              </a:rPr>
              <a:t>***</a:t>
            </a: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latin typeface="Edwardian Script ITC" pitchFamily="66" charset="0"/>
                <a:cs typeface="+mn-cs"/>
                <a:hlinkClick r:id="rId3" action="ppaction://hlinksldjump"/>
              </a:rPr>
              <a:t>Spaghetti al Pomodoro</a:t>
            </a:r>
            <a:endParaRPr lang="it-IT" sz="2400" b="1" kern="0" dirty="0"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latin typeface="Edwardian Script ITC" pitchFamily="66" charset="0"/>
              </a:rPr>
              <a:t>***</a:t>
            </a: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defRPr/>
            </a:pPr>
            <a:r>
              <a:rPr lang="it-IT" sz="2400" b="1" kern="0" dirty="0">
                <a:latin typeface="Edwardian Script ITC" pitchFamily="66" charset="0"/>
                <a:cs typeface="+mn-cs"/>
                <a:hlinkClick r:id="rId4" action="ppaction://hlinksldjump"/>
              </a:rPr>
              <a:t>Bollito Misto</a:t>
            </a:r>
            <a:endParaRPr lang="it-IT" sz="2400" b="1" kern="0" dirty="0"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Arial" charset="0"/>
                <a:hlinkClick r:id="" action="ppaction://noaction"/>
              </a:rPr>
              <a:t>Fiorentina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Arial" charset="0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+mn-cs"/>
                <a:hlinkClick r:id="" action="ppaction://noaction"/>
              </a:rPr>
              <a:t>Frittura di Paranza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solidFill>
                  <a:srgbClr val="1E0F00"/>
                </a:solidFill>
                <a:latin typeface="Edwardian Script ITC" pitchFamily="66" charset="0"/>
              </a:rPr>
              <a:t>***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>
                <a:solidFill>
                  <a:srgbClr val="1E0F00"/>
                </a:solidFill>
                <a:latin typeface="Edwardian Script ITC" pitchFamily="66" charset="0"/>
                <a:cs typeface="+mn-cs"/>
                <a:hlinkClick r:id="rId5" action="ppaction://hlinksldjump"/>
              </a:rPr>
              <a:t>Sacher Torte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324000" indent="-469900" algn="ctr"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baseline="-25000" dirty="0">
                <a:solidFill>
                  <a:srgbClr val="1E0F00"/>
                </a:solidFill>
                <a:latin typeface="Edwardian Script ITC" pitchFamily="66" charset="0"/>
              </a:rPr>
              <a:t>***</a:t>
            </a: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it-IT" sz="2400" b="1" kern="0" dirty="0" smtClean="0">
                <a:solidFill>
                  <a:srgbClr val="1E0F00"/>
                </a:solidFill>
                <a:latin typeface="Edwardian Script ITC" pitchFamily="66" charset="0"/>
                <a:cs typeface="+mn-cs"/>
                <a:hlinkClick r:id="rId6" action="ppaction://hlinksldjump"/>
              </a:rPr>
              <a:t>Caffè</a:t>
            </a:r>
            <a:endParaRPr lang="it-IT" sz="2400" b="1" kern="0" dirty="0">
              <a:solidFill>
                <a:srgbClr val="1E0F00"/>
              </a:solidFill>
              <a:latin typeface="Edwardian Script ITC" pitchFamily="66" charset="0"/>
              <a:cs typeface="+mn-cs"/>
            </a:endParaRP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 sz="2800" kern="0" dirty="0">
              <a:latin typeface="Edwardian Script ITC" pitchFamily="66" charset="0"/>
              <a:cs typeface="+mn-cs"/>
            </a:endParaRPr>
          </a:p>
          <a:p>
            <a:pPr marL="469900" indent="-469900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it-IT" sz="30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olo 1"/>
          <p:cNvSpPr>
            <a:spLocks noGrp="1"/>
          </p:cNvSpPr>
          <p:nvPr>
            <p:ph type="title" idx="4294967295"/>
          </p:nvPr>
        </p:nvSpPr>
        <p:spPr>
          <a:xfrm>
            <a:off x="611188" y="0"/>
            <a:ext cx="8001000" cy="663575"/>
          </a:xfrm>
        </p:spPr>
        <p:txBody>
          <a:bodyPr/>
          <a:lstStyle/>
          <a:p>
            <a:pPr algn="ctr" eaLnBrk="1" hangingPunct="1"/>
            <a:r>
              <a:rPr lang="it-IT" smtClean="0">
                <a:solidFill>
                  <a:srgbClr val="663300"/>
                </a:solidFill>
              </a:rPr>
              <a:t>Sacher Torte</a:t>
            </a:r>
          </a:p>
        </p:txBody>
      </p:sp>
      <p:pic>
        <p:nvPicPr>
          <p:cNvPr id="134147" name="Picture 2" descr="http://t3.gstatic.com/images?q=tbn:CpEj-nHtcaAoJM:http://upload.wikimedia.org/wikipedia/commons/thumb/b/b8/Sachertorte_DSC03027.JPG/800px-Sachertorte_DSC0302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571500"/>
            <a:ext cx="21955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8" name="Rettangolo 5"/>
          <p:cNvSpPr>
            <a:spLocks noChangeArrowheads="1"/>
          </p:cNvSpPr>
          <p:nvPr/>
        </p:nvSpPr>
        <p:spPr bwMode="auto">
          <a:xfrm>
            <a:off x="285750" y="2357438"/>
            <a:ext cx="835818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b="1"/>
              <a:t>IL TEMPERAGGIO DEL CIOCCOLATO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>Il temperaggio serve a dare al cioccolato caratteristiche fisiche ben definite e durevoli nel tempo che consentono al cioccolato di conservarsi a lungo </a:t>
            </a:r>
            <a:r>
              <a:rPr lang="it-IT" b="1"/>
              <a:t>compatto</a:t>
            </a:r>
            <a:r>
              <a:rPr lang="it-IT"/>
              <a:t>, </a:t>
            </a:r>
            <a:r>
              <a:rPr lang="it-IT" b="1"/>
              <a:t>leggermente</a:t>
            </a:r>
            <a:r>
              <a:rPr lang="it-IT"/>
              <a:t>, </a:t>
            </a:r>
            <a:r>
              <a:rPr lang="it-IT" b="1"/>
              <a:t>lucente</a:t>
            </a:r>
            <a:r>
              <a:rPr lang="it-IT"/>
              <a:t>, </a:t>
            </a:r>
            <a:r>
              <a:rPr lang="it-IT" b="1"/>
              <a:t>croccante</a:t>
            </a:r>
            <a:r>
              <a:rPr lang="it-IT"/>
              <a:t> (</a:t>
            </a:r>
            <a:r>
              <a:rPr lang="it-IT" i="1"/>
              <a:t>snap!</a:t>
            </a:r>
            <a:r>
              <a:rPr lang="it-IT"/>
              <a:t>), </a:t>
            </a:r>
            <a:r>
              <a:rPr lang="it-IT" b="1"/>
              <a:t>rigido</a:t>
            </a:r>
            <a:r>
              <a:rPr lang="it-IT"/>
              <a:t>.</a:t>
            </a:r>
          </a:p>
        </p:txBody>
      </p:sp>
      <p:pic>
        <p:nvPicPr>
          <p:cNvPr id="1341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213" y="5046663"/>
            <a:ext cx="2486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2150" y="5046663"/>
            <a:ext cx="248602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5046663"/>
            <a:ext cx="250031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2" name="Rettangolo 12"/>
          <p:cNvSpPr>
            <a:spLocks noChangeArrowheads="1"/>
          </p:cNvSpPr>
          <p:nvPr/>
        </p:nvSpPr>
        <p:spPr bwMode="auto">
          <a:xfrm>
            <a:off x="285750" y="3929063"/>
            <a:ext cx="842962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>Le proprietà fisiche del cioccolato dipendono principalmente dalla composizione dei suoi grassi: una miscela di </a:t>
            </a:r>
            <a:r>
              <a:rPr lang="it-IT" b="1"/>
              <a:t>trigliceridi</a:t>
            </a:r>
            <a:r>
              <a:rPr lang="it-IT"/>
              <a:t> da acido palmitico (</a:t>
            </a:r>
            <a:r>
              <a:rPr lang="it-IT" b="1"/>
              <a:t>P</a:t>
            </a:r>
            <a:r>
              <a:rPr lang="it-IT"/>
              <a:t>), stearico (</a:t>
            </a:r>
            <a:r>
              <a:rPr lang="it-IT" b="1"/>
              <a:t>S</a:t>
            </a:r>
            <a:r>
              <a:rPr lang="it-IT"/>
              <a:t>), e oleico (</a:t>
            </a:r>
            <a:r>
              <a:rPr lang="it-IT" b="1"/>
              <a:t>O</a:t>
            </a:r>
            <a:r>
              <a:rPr lang="it-IT"/>
              <a:t>).</a:t>
            </a:r>
          </a:p>
        </p:txBody>
      </p:sp>
      <p:sp>
        <p:nvSpPr>
          <p:cNvPr id="134153" name="Rettangolo 13"/>
          <p:cNvSpPr>
            <a:spLocks noChangeArrowheads="1"/>
          </p:cNvSpPr>
          <p:nvPr/>
        </p:nvSpPr>
        <p:spPr bwMode="auto">
          <a:xfrm>
            <a:off x="965200" y="6069013"/>
            <a:ext cx="125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b="1"/>
              <a:t>POP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b="1"/>
              <a:t>15-20%</a:t>
            </a:r>
            <a:endParaRPr lang="it-IT"/>
          </a:p>
        </p:txBody>
      </p:sp>
      <p:sp>
        <p:nvSpPr>
          <p:cNvPr id="134154" name="Rettangolo 14"/>
          <p:cNvSpPr>
            <a:spLocks noChangeArrowheads="1"/>
          </p:cNvSpPr>
          <p:nvPr/>
        </p:nvSpPr>
        <p:spPr bwMode="auto">
          <a:xfrm>
            <a:off x="3806825" y="6069013"/>
            <a:ext cx="1250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b="1"/>
              <a:t>POS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b="1"/>
              <a:t>35-40%</a:t>
            </a:r>
            <a:endParaRPr lang="it-IT"/>
          </a:p>
        </p:txBody>
      </p:sp>
      <p:sp>
        <p:nvSpPr>
          <p:cNvPr id="134155" name="Rettangolo 15"/>
          <p:cNvSpPr>
            <a:spLocks noChangeArrowheads="1"/>
          </p:cNvSpPr>
          <p:nvPr/>
        </p:nvSpPr>
        <p:spPr bwMode="auto">
          <a:xfrm>
            <a:off x="6929438" y="6046788"/>
            <a:ext cx="12430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b="1"/>
              <a:t>SOS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b="1"/>
              <a:t>23-25%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graphicFrame>
        <p:nvGraphicFramePr>
          <p:cNvPr id="14" name="Tabella 13"/>
          <p:cNvGraphicFramePr>
            <a:graphicFrameLocks noGrp="1"/>
          </p:cNvGraphicFramePr>
          <p:nvPr/>
        </p:nvGraphicFramePr>
        <p:xfrm>
          <a:off x="772616" y="4581128"/>
          <a:ext cx="7543800" cy="1584960"/>
        </p:xfrm>
        <a:graphic>
          <a:graphicData uri="http://schemas.openxmlformats.org/drawingml/2006/table">
            <a:tbl>
              <a:tblPr/>
              <a:tblGrid>
                <a:gridCol w="1885950">
                  <a:extLst>
                    <a:ext uri="{9D8B030D-6E8A-4147-A177-3AD203B41FA5}">
                      <a16:colId xmlns:a16="http://schemas.microsoft.com/office/drawing/2014/main" xmlns="" val="3254719508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xmlns="" val="4188659721"/>
                    </a:ext>
                  </a:extLst>
                </a:gridCol>
                <a:gridCol w="2054324">
                  <a:extLst>
                    <a:ext uri="{9D8B030D-6E8A-4147-A177-3AD203B41FA5}">
                      <a16:colId xmlns:a16="http://schemas.microsoft.com/office/drawing/2014/main" xmlns="" val="4133922263"/>
                    </a:ext>
                  </a:extLst>
                </a:gridCol>
                <a:gridCol w="1717576">
                  <a:extLst>
                    <a:ext uri="{9D8B030D-6E8A-4147-A177-3AD203B41FA5}">
                      <a16:colId xmlns:a16="http://schemas.microsoft.com/office/drawing/2014/main" xmlns="" val="1825529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Cioccolato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6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 </a:t>
                      </a:r>
                    </a:p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fusione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6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</a:t>
                      </a:r>
                    </a:p>
                    <a:p>
                      <a:pPr algn="ctr"/>
                      <a:r>
                        <a:rPr lang="it-IT" sz="1600" b="1" dirty="0" err="1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spatolamento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6E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</a:t>
                      </a:r>
                    </a:p>
                    <a:p>
                      <a:pPr algn="ctr"/>
                      <a:r>
                        <a:rPr lang="it-IT" sz="1600" b="1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rialzo</a:t>
                      </a:r>
                      <a:endParaRPr lang="it-IT" sz="16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6E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8013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fondente</a:t>
                      </a:r>
                      <a:endParaRPr lang="it-IT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it-I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  <a:endParaRPr lang="it-I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</a:t>
                      </a:r>
                      <a:endParaRPr lang="it-I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1708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 </a:t>
                      </a:r>
                      <a:r>
                        <a:rPr lang="it-IT" sz="16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  <a:endParaRPr lang="it-I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it-I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  <a:endParaRPr lang="it-I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106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600" b="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bianco</a:t>
                      </a:r>
                      <a:endParaRPr lang="it-IT" sz="16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</a:t>
                      </a:r>
                      <a:endParaRPr lang="it-IT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</a:t>
                      </a:r>
                      <a:endParaRPr lang="it-IT" sz="16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i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it-IT" sz="16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0493560"/>
                  </a:ext>
                </a:extLst>
              </a:tr>
            </a:tbl>
          </a:graphicData>
        </a:graphic>
      </p:graphicFrame>
      <p:sp>
        <p:nvSpPr>
          <p:cNvPr id="16" name="Rettangolo 15"/>
          <p:cNvSpPr/>
          <p:nvPr/>
        </p:nvSpPr>
        <p:spPr>
          <a:xfrm>
            <a:off x="766362" y="579095"/>
            <a:ext cx="39709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 b="1" dirty="0" smtClean="0">
                <a:solidFill>
                  <a:srgbClr val="B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</a:t>
            </a:r>
            <a:r>
              <a:rPr lang="it-IT" b="1" dirty="0" err="1">
                <a:solidFill>
                  <a:srgbClr val="B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it-IT" b="1" dirty="0" err="1" smtClean="0">
                <a:solidFill>
                  <a:srgbClr val="B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emperaggio</a:t>
            </a:r>
            <a:r>
              <a:rPr lang="it-IT" b="1" dirty="0" smtClean="0">
                <a:solidFill>
                  <a:srgbClr val="B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del </a:t>
            </a:r>
            <a:r>
              <a:rPr lang="it-IT" b="1" dirty="0">
                <a:solidFill>
                  <a:srgbClr val="B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it-IT" b="1" dirty="0" smtClean="0">
                <a:solidFill>
                  <a:srgbClr val="BC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ioccolato</a:t>
            </a:r>
            <a:endParaRPr lang="it-IT" b="1" dirty="0">
              <a:solidFill>
                <a:srgbClr val="BC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66362" y="1031245"/>
            <a:ext cx="75500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Fondere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cioccolato 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45° e i 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50°.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osizionarlo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 un piano freddo 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(marmo).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Lavoralo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una 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spatolina rivoltandolo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fino a 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inizia leggermente a solidificarsi.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temperatura 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raggiungere 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compresa tra 26° e 28° in base al cioccolato che si sta lavorando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it-IT" sz="1000" dirty="0" smtClean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volta 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raggiunta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questa temperatura il cioccolato va rimesso sul fuoco fin quando non torna ad una temperatura di 31</a:t>
            </a:r>
            <a:r>
              <a:rPr lang="it-IT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° </a:t>
            </a:r>
            <a:r>
              <a:rPr lang="it-IT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il fondente, di 30° per quello al latte e di 29° per il cioccolato bianco.</a:t>
            </a:r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4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uppo 13"/>
          <p:cNvGrpSpPr>
            <a:grpSpLocks/>
          </p:cNvGrpSpPr>
          <p:nvPr/>
        </p:nvGrpSpPr>
        <p:grpSpPr bwMode="auto">
          <a:xfrm>
            <a:off x="214313" y="214313"/>
            <a:ext cx="8929687" cy="2270125"/>
            <a:chOff x="214314" y="214290"/>
            <a:chExt cx="8929718" cy="2270458"/>
          </a:xfrm>
        </p:grpSpPr>
        <p:pic>
          <p:nvPicPr>
            <p:cNvPr id="135179" name="Picture 2" descr="geomag-square-3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43306" y="214290"/>
              <a:ext cx="1797936" cy="1797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80" name="Rettangolo 10"/>
            <p:cNvSpPr>
              <a:spLocks noChangeArrowheads="1"/>
            </p:cNvSpPr>
            <p:nvPr/>
          </p:nvSpPr>
          <p:spPr bwMode="auto">
            <a:xfrm>
              <a:off x="214314" y="2143116"/>
              <a:ext cx="892971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it-IT"/>
                <a:t>In un cristallo le molecole si dispongono in maniera ordinata nello spazio.</a:t>
              </a:r>
            </a:p>
          </p:txBody>
        </p:sp>
      </p:grpSp>
      <p:grpSp>
        <p:nvGrpSpPr>
          <p:cNvPr id="3" name="Gruppo 15"/>
          <p:cNvGrpSpPr>
            <a:grpSpLocks/>
          </p:cNvGrpSpPr>
          <p:nvPr/>
        </p:nvGrpSpPr>
        <p:grpSpPr bwMode="auto">
          <a:xfrm>
            <a:off x="1571625" y="214313"/>
            <a:ext cx="5929313" cy="3341687"/>
            <a:chOff x="1571604" y="214290"/>
            <a:chExt cx="5929354" cy="3342028"/>
          </a:xfrm>
        </p:grpSpPr>
        <p:pic>
          <p:nvPicPr>
            <p:cNvPr id="135177" name="Picture 4" descr="geomag-mix-30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43306" y="214290"/>
              <a:ext cx="1797936" cy="177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8" name="Rettangolo 11"/>
            <p:cNvSpPr>
              <a:spLocks noChangeArrowheads="1"/>
            </p:cNvSpPr>
            <p:nvPr/>
          </p:nvSpPr>
          <p:spPr bwMode="auto">
            <a:xfrm>
              <a:off x="1571604" y="3214686"/>
              <a:ext cx="5929354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it-IT"/>
                <a:t>Scaldando il reticolo si rompe e il cristallo fonde</a:t>
              </a:r>
            </a:p>
          </p:txBody>
        </p:sp>
      </p:grpSp>
      <p:grpSp>
        <p:nvGrpSpPr>
          <p:cNvPr id="4" name="Gruppo 16"/>
          <p:cNvGrpSpPr>
            <a:grpSpLocks/>
          </p:cNvGrpSpPr>
          <p:nvPr/>
        </p:nvGrpSpPr>
        <p:grpSpPr bwMode="auto">
          <a:xfrm>
            <a:off x="1500188" y="230188"/>
            <a:ext cx="6143625" cy="4413250"/>
            <a:chOff x="1500166" y="214290"/>
            <a:chExt cx="6143668" cy="4413598"/>
          </a:xfrm>
        </p:grpSpPr>
        <p:pic>
          <p:nvPicPr>
            <p:cNvPr id="135175" name="Picture 6" descr="geomag-exa-30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3306" y="214290"/>
              <a:ext cx="1797936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6" name="Rettangolo 12"/>
            <p:cNvSpPr>
              <a:spLocks noChangeArrowheads="1"/>
            </p:cNvSpPr>
            <p:nvPr/>
          </p:nvSpPr>
          <p:spPr bwMode="auto">
            <a:xfrm>
              <a:off x="1500166" y="4286256"/>
              <a:ext cx="6143668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Font typeface="Wingdings" pitchFamily="2" charset="2"/>
                <a:buNone/>
              </a:pPr>
              <a:r>
                <a:rPr lang="it-IT"/>
                <a:t>Si forma una nuova struttura cristallina, più stabile</a:t>
              </a:r>
            </a:p>
          </p:txBody>
        </p:sp>
      </p:grp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214438" y="5267325"/>
            <a:ext cx="6643687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>La struttura finale è molto più densa della precedente: le palline sono molto più impaccate.</a:t>
            </a:r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354200" y="175262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Blog </a:t>
            </a:r>
            <a:r>
              <a:rPr lang="it-IT" sz="1400" dirty="0" err="1" smtClean="0"/>
              <a:t>Bressanini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571500" y="857250"/>
          <a:ext cx="8072438" cy="5067301"/>
        </p:xfrm>
        <a:graphic>
          <a:graphicData uri="http://schemas.openxmlformats.org/drawingml/2006/table">
            <a:tbl>
              <a:tblPr/>
              <a:tblGrid>
                <a:gridCol w="1423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3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Come si ottiene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Punto di fusione</a:t>
                      </a:r>
                      <a:endParaRPr kumimoji="0" lang="it-IT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γ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raffreddamento rapido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16-18 °C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α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raffreddamento rapido a 2 °C.</a:t>
                      </a:r>
                      <a:b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ora a 0 °C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22-24 °C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β2’ mista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solidificazione a 5-10 °C</a:t>
                      </a:r>
                      <a:b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Dalla II a 5-10 °C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24-26 °C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β1’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Solidificazione a 16-21 °C</a:t>
                      </a:r>
                      <a:b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Dalla III a 16-21 °C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26-28 °C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β2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 tempera</a:t>
                      </a:r>
                      <a:b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Forma desiderata. Lucida e compatta.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32-34 °C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 β1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Dalla V, 4 mesi a temperatura ambiente</a:t>
                      </a:r>
                      <a:b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 burro di cacao migra in superficie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35-36 °C</a:t>
                      </a:r>
                    </a:p>
                  </a:txBody>
                  <a:tcPr marL="19050" marR="19050" marT="0" marB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ttangolo 4"/>
          <p:cNvSpPr>
            <a:spLocks noChangeArrowheads="1"/>
          </p:cNvSpPr>
          <p:nvPr/>
        </p:nvSpPr>
        <p:spPr bwMode="auto">
          <a:xfrm>
            <a:off x="428625" y="-171450"/>
            <a:ext cx="84296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/>
            </a:r>
            <a:br>
              <a:rPr lang="it-IT"/>
            </a:br>
            <a:r>
              <a:rPr lang="it-IT"/>
              <a:t>Il burro di cacao, il grasso presente nel cioccolato deve cristallizzare nella forma </a:t>
            </a:r>
            <a:r>
              <a:rPr lang="el-GR"/>
              <a:t>β</a:t>
            </a:r>
            <a:r>
              <a:rPr lang="it-IT"/>
              <a:t>(V). Il cioccolato fondente si deve scioglie ad una temperatura di 45-50°C per poi riportarlo a 28°C, per poi riportarla a 31°C.</a:t>
            </a:r>
          </a:p>
        </p:txBody>
      </p:sp>
      <p:sp>
        <p:nvSpPr>
          <p:cNvPr id="137219" name="Rettangolo 5"/>
          <p:cNvSpPr>
            <a:spLocks noChangeArrowheads="1"/>
          </p:cNvSpPr>
          <p:nvPr/>
        </p:nvSpPr>
        <p:spPr bwMode="auto">
          <a:xfrm>
            <a:off x="323850" y="5403850"/>
            <a:ext cx="856932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>I cristalli instabili del burro di cacao grazie a questo processo si trasformano nella forma </a:t>
            </a:r>
            <a:r>
              <a:rPr lang="el-GR"/>
              <a:t>β</a:t>
            </a:r>
            <a:r>
              <a:rPr lang="it-IT"/>
              <a:t>(V) che conferisce al cioccolato le proprietà migliori e la </a:t>
            </a:r>
            <a:r>
              <a:rPr lang="it-IT" b="1"/>
              <a:t>capacità di sciogliersi letteralmente in bocca avendo una temperatura di fusione di poco inferiore alla temperatura corporea (32-34 °C). </a:t>
            </a:r>
            <a:endParaRPr lang="it-IT"/>
          </a:p>
        </p:txBody>
      </p:sp>
      <p:pic>
        <p:nvPicPr>
          <p:cNvPr id="1372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052513"/>
            <a:ext cx="39020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1" name="Rettangolo 4"/>
          <p:cNvSpPr>
            <a:spLocks noChangeArrowheads="1"/>
          </p:cNvSpPr>
          <p:nvPr/>
        </p:nvSpPr>
        <p:spPr bwMode="auto">
          <a:xfrm>
            <a:off x="287338" y="4652963"/>
            <a:ext cx="8856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/>
              <a:t>K.F. Van Malssen, A.J. Van Langevelde, R. Peschar, H. Schenk. </a:t>
            </a:r>
            <a:r>
              <a:rPr lang="nl-NL" sz="1400" b="1" i="1"/>
              <a:t>Patent</a:t>
            </a:r>
            <a:r>
              <a:rPr lang="nl-NL" sz="1400" i="1"/>
              <a:t> WO</a:t>
            </a:r>
            <a:r>
              <a:rPr lang="nl-NL" sz="1400"/>
              <a:t> 01/06863 (2001)</a:t>
            </a:r>
          </a:p>
        </p:txBody>
      </p:sp>
      <p:sp>
        <p:nvSpPr>
          <p:cNvPr id="137222" name="Rettangolo 5"/>
          <p:cNvSpPr>
            <a:spLocks noChangeArrowheads="1"/>
          </p:cNvSpPr>
          <p:nvPr/>
        </p:nvSpPr>
        <p:spPr bwMode="auto">
          <a:xfrm>
            <a:off x="971550" y="4921250"/>
            <a:ext cx="72723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http://www.esrf.eu/UsersAndScience/Publications/Highlights/2004/SCM/SCM8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chemeClr val="accent2"/>
                </a:solidFill>
              </a:rPr>
              <a:t>Riconoscimento molecolare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52600"/>
            <a:ext cx="8001000" cy="20367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b="1" smtClean="0"/>
              <a:t>	Tutto dipende dalla interazione della molecola con altre molecole che hanno forme e strutture complementari, come i pezzi di un </a:t>
            </a:r>
            <a:r>
              <a:rPr lang="it-IT" sz="2600" b="1" smtClean="0">
                <a:solidFill>
                  <a:schemeClr val="accent2"/>
                </a:solidFill>
              </a:rPr>
              <a:t>puzzle</a:t>
            </a:r>
            <a:r>
              <a:rPr lang="it-IT" sz="2600" b="1" smtClean="0"/>
              <a:t> oppure la </a:t>
            </a:r>
            <a:r>
              <a:rPr lang="it-IT" sz="2600" b="1" smtClean="0">
                <a:solidFill>
                  <a:schemeClr val="accent2"/>
                </a:solidFill>
              </a:rPr>
              <a:t>chiave e la serratura</a:t>
            </a:r>
            <a:r>
              <a:rPr lang="it-IT" sz="2600" b="1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z="2600" smtClean="0"/>
          </a:p>
        </p:txBody>
      </p:sp>
      <p:pic>
        <p:nvPicPr>
          <p:cNvPr id="9220" name="Picture 4" descr="Host gu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663" y="3649663"/>
            <a:ext cx="2611437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recetto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644900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Segnaposto contenuto 4" descr="Cioccolato_fiore.bmp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412875"/>
            <a:ext cx="6138862" cy="3929063"/>
          </a:xfr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ttangolo 4"/>
          <p:cNvSpPr>
            <a:spLocks noChangeArrowheads="1"/>
          </p:cNvSpPr>
          <p:nvPr/>
        </p:nvSpPr>
        <p:spPr bwMode="auto">
          <a:xfrm>
            <a:off x="357188" y="285750"/>
            <a:ext cx="85010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/>
              <a:t>Il Metodo dei </a:t>
            </a:r>
            <a:r>
              <a:rPr lang="en-US" b="1" i="1"/>
              <a:t>germi di cristallo</a:t>
            </a:r>
            <a:r>
              <a:rPr lang="en-US"/>
              <a:t> è più facile. Possiamo usare un pezzo di cioccolato già temperato come sorgente di germi di cristalli </a:t>
            </a:r>
            <a:r>
              <a:rPr lang="el-GR"/>
              <a:t>β</a:t>
            </a:r>
            <a:r>
              <a:rPr lang="it-IT"/>
              <a:t>(V)</a:t>
            </a:r>
            <a:r>
              <a:rPr lang="en-US"/>
              <a:t>.</a:t>
            </a:r>
            <a:endParaRPr lang="it-IT"/>
          </a:p>
        </p:txBody>
      </p:sp>
      <p:sp>
        <p:nvSpPr>
          <p:cNvPr id="139267" name="Rettangolo 5"/>
          <p:cNvSpPr>
            <a:spLocks noChangeArrowheads="1"/>
          </p:cNvSpPr>
          <p:nvPr/>
        </p:nvSpPr>
        <p:spPr bwMode="auto">
          <a:xfrm>
            <a:off x="3143250" y="1482725"/>
            <a:ext cx="36433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/>
              <a:t>Si fonde il cioccolato a bagno maria mescolando.</a:t>
            </a:r>
          </a:p>
        </p:txBody>
      </p:sp>
      <p:pic>
        <p:nvPicPr>
          <p:cNvPr id="139268" name="Picture 8" descr="http://www.cookingforengineers.com/pics3/320/ND2_0900_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1196975"/>
            <a:ext cx="2071687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9" name="Picture 10" descr="http://www.cookingforengineers.com/pics3/320/ND2_0902_crop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715125" y="2500313"/>
            <a:ext cx="20716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139270" name="Picture 12" descr="http://www.cookingforengineers.com/pics3/320/ND2_0903_cro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4000500"/>
            <a:ext cx="20716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1" name="Rettangolo 9"/>
          <p:cNvSpPr>
            <a:spLocks noChangeArrowheads="1"/>
          </p:cNvSpPr>
          <p:nvPr/>
        </p:nvSpPr>
        <p:spPr bwMode="auto">
          <a:xfrm>
            <a:off x="357188" y="2714625"/>
            <a:ext cx="60721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/>
              <a:t>Raggiunta la temperatura di 45°C si toglie dal fuoco. Tutti i cristalli  sono fusi. Si aggiunge il pezzo di cioccolato temperato che contiene i germi di cristallo </a:t>
            </a:r>
            <a:r>
              <a:rPr lang="el-GR"/>
              <a:t>β</a:t>
            </a:r>
            <a:r>
              <a:rPr lang="it-IT"/>
              <a:t>(V). </a:t>
            </a:r>
            <a:endParaRPr lang="en-US"/>
          </a:p>
        </p:txBody>
      </p:sp>
      <p:sp>
        <p:nvSpPr>
          <p:cNvPr id="139272" name="Rettangolo 10"/>
          <p:cNvSpPr>
            <a:spLocks noChangeArrowheads="1"/>
          </p:cNvSpPr>
          <p:nvPr/>
        </p:nvSpPr>
        <p:spPr bwMode="auto">
          <a:xfrm>
            <a:off x="3071813" y="4286250"/>
            <a:ext cx="57864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/>
              <a:t>Si mescola fino a che la temperatura del cioccolato diminuisce fino a 31-32°C e si mantiene quasta temperatura fino all’uso.</a:t>
            </a:r>
            <a:br>
              <a:rPr lang="en-US"/>
            </a:br>
            <a:endParaRPr lang="it-IT"/>
          </a:p>
        </p:txBody>
      </p:sp>
      <p:sp>
        <p:nvSpPr>
          <p:cNvPr id="139273" name="Rettangolo 11"/>
          <p:cNvSpPr>
            <a:spLocks noChangeArrowheads="1"/>
          </p:cNvSpPr>
          <p:nvPr/>
        </p:nvSpPr>
        <p:spPr bwMode="auto">
          <a:xfrm>
            <a:off x="357188" y="5445125"/>
            <a:ext cx="85725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>La forma </a:t>
            </a:r>
            <a:r>
              <a:rPr lang="el-GR"/>
              <a:t>β</a:t>
            </a:r>
            <a:r>
              <a:rPr lang="it-IT"/>
              <a:t>(V), grazie alla sua forma cristallina molto compatta solidificando si restringe un poco e quindi è facile estrarre il cioccolato ben temperato dagli stampi. 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04800"/>
            <a:ext cx="8001000" cy="1216025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chemeClr val="accent2"/>
                </a:solidFill>
              </a:rPr>
              <a:t>Conclusioni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0825" y="1898650"/>
            <a:ext cx="8208963" cy="4267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mtClean="0"/>
              <a:t>	La chimica e la fisica sono la conoscenza della materia e delle sue trasformazioni.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mtClean="0"/>
              <a:t>	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mtClean="0"/>
              <a:t>	La cucina è una specie di chimica e di fisica applicata: conoscere la fisica e la chimica aiuta a capire meglio quello che fa e a cucinare meglio.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61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Saverio Santi - Dipartimento di Scienze Chimiche - Università di Padova</a:t>
            </a:r>
            <a:endParaRPr lang="it-IT" dirty="0"/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539750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3800" ker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Libri</a:t>
            </a:r>
            <a:endParaRPr lang="it-IT" sz="38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uppo 15"/>
          <p:cNvGrpSpPr>
            <a:grpSpLocks/>
          </p:cNvGrpSpPr>
          <p:nvPr/>
        </p:nvGrpSpPr>
        <p:grpSpPr bwMode="auto">
          <a:xfrm>
            <a:off x="611560" y="44450"/>
            <a:ext cx="5328592" cy="2363788"/>
            <a:chOff x="611560" y="44624"/>
            <a:chExt cx="5328592" cy="2364070"/>
          </a:xfrm>
        </p:grpSpPr>
        <p:sp>
          <p:nvSpPr>
            <p:cNvPr id="140306" name="Rettangolo 3"/>
            <p:cNvSpPr>
              <a:spLocks noChangeArrowheads="1"/>
            </p:cNvSpPr>
            <p:nvPr/>
          </p:nvSpPr>
          <p:spPr bwMode="auto">
            <a:xfrm>
              <a:off x="611560" y="1700808"/>
              <a:ext cx="45720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 dirty="0">
                  <a:latin typeface="Arial" pitchFamily="34" charset="0"/>
                </a:rPr>
                <a:t>Pentole &amp; </a:t>
              </a:r>
              <a:r>
                <a:rPr lang="it-IT" sz="1600" b="1" dirty="0" smtClean="0">
                  <a:latin typeface="Arial" pitchFamily="34" charset="0"/>
                </a:rPr>
                <a:t>Provette</a:t>
              </a:r>
              <a:endParaRPr lang="it-IT" sz="1600" b="1" dirty="0">
                <a:latin typeface="Arial" pitchFamily="34" charset="0"/>
              </a:endParaRPr>
            </a:p>
            <a:p>
              <a:r>
                <a:rPr lang="it-IT" sz="1600" dirty="0" err="1">
                  <a:latin typeface="Arial" pitchFamily="34" charset="0"/>
                </a:rPr>
                <a:t>Hervé</a:t>
              </a:r>
              <a:r>
                <a:rPr lang="it-IT" sz="1600" dirty="0">
                  <a:latin typeface="Arial" pitchFamily="34" charset="0"/>
                </a:rPr>
                <a:t> </a:t>
              </a:r>
              <a:r>
                <a:rPr lang="it-IT" sz="1600" dirty="0" err="1">
                  <a:latin typeface="Arial" pitchFamily="34" charset="0"/>
                </a:rPr>
                <a:t>This</a:t>
              </a:r>
              <a:endParaRPr lang="it-IT" sz="1600" dirty="0">
                <a:latin typeface="Arial" pitchFamily="34" charset="0"/>
              </a:endParaRPr>
            </a:p>
            <a:p>
              <a:endParaRPr lang="it-IT" sz="800" dirty="0">
                <a:latin typeface="Arial" pitchFamily="34" charset="0"/>
              </a:endParaRPr>
            </a:p>
          </p:txBody>
        </p:sp>
        <p:pic>
          <p:nvPicPr>
            <p:cNvPr id="140307" name="Picture 2" descr="http://scienze-como.uninsubria.it/bressanini/divulgazione/images/pentole-provette.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00152" y="44624"/>
              <a:ext cx="1440000" cy="210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ttangolo 9"/>
          <p:cNvSpPr/>
          <p:nvPr/>
        </p:nvSpPr>
        <p:spPr>
          <a:xfrm>
            <a:off x="647700" y="5348162"/>
            <a:ext cx="78120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None/>
              <a:defRPr/>
            </a:pPr>
            <a:endParaRPr lang="it-IT" sz="1600" b="1" dirty="0" smtClean="0">
              <a:solidFill>
                <a:srgbClr val="FF0000"/>
              </a:solidFill>
              <a:latin typeface="Arial" pitchFamily="34" charset="0"/>
              <a:hlinkClick r:id="rId3"/>
            </a:endParaRPr>
          </a:p>
          <a:p>
            <a:pPr eaLnBrk="0" hangingPunct="0">
              <a:buFont typeface="Wingdings" pitchFamily="2" charset="2"/>
              <a:buNone/>
              <a:defRPr/>
            </a:pPr>
            <a:r>
              <a:rPr lang="it-IT" sz="1600" b="1" dirty="0" smtClean="0">
                <a:solidFill>
                  <a:srgbClr val="FF0000"/>
                </a:solidFill>
                <a:latin typeface="Arial" pitchFamily="34" charset="0"/>
                <a:hlinkClick r:id="rId3"/>
              </a:rPr>
              <a:t>http</a:t>
            </a:r>
            <a:r>
              <a:rPr lang="it-IT" sz="1600" b="1" dirty="0">
                <a:solidFill>
                  <a:srgbClr val="FF0000"/>
                </a:solidFill>
                <a:latin typeface="Arial" pitchFamily="34" charset="0"/>
                <a:hlinkClick r:id="rId3"/>
              </a:rPr>
              <a:t>://bressanini-lescienze.blogautore.espresso.repubblica.it/</a:t>
            </a:r>
            <a:endParaRPr lang="it-IT" sz="1600" b="1" dirty="0">
              <a:solidFill>
                <a:srgbClr val="FF0000"/>
              </a:solidFill>
              <a:latin typeface="Arial" pitchFamily="34" charset="0"/>
            </a:endParaRPr>
          </a:p>
          <a:p>
            <a:pPr eaLnBrk="0" hangingPunct="0">
              <a:defRPr/>
            </a:pPr>
            <a:r>
              <a:rPr lang="it-IT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hlinkClick r:id="rId4"/>
              </a:rPr>
              <a:t>http</a:t>
            </a:r>
            <a:r>
              <a:rPr lang="it-IT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hlinkClick r:id="rId4"/>
              </a:rPr>
              <a:t>://www.cookingforengineers.com</a:t>
            </a:r>
            <a:r>
              <a:rPr lang="it-IT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hlinkClick r:id="rId4"/>
              </a:rPr>
              <a:t>/</a:t>
            </a:r>
            <a:endParaRPr lang="it-IT" sz="1600" b="1" dirty="0">
              <a:solidFill>
                <a:schemeClr val="accent6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grpSp>
        <p:nvGrpSpPr>
          <p:cNvPr id="5" name="Gruppo 16"/>
          <p:cNvGrpSpPr>
            <a:grpSpLocks/>
          </p:cNvGrpSpPr>
          <p:nvPr/>
        </p:nvGrpSpPr>
        <p:grpSpPr bwMode="auto">
          <a:xfrm>
            <a:off x="611188" y="548679"/>
            <a:ext cx="6625108" cy="2289768"/>
            <a:chOff x="611560" y="548637"/>
            <a:chExt cx="6624835" cy="2290358"/>
          </a:xfrm>
        </p:grpSpPr>
        <p:pic>
          <p:nvPicPr>
            <p:cNvPr id="140304" name="Picture 4" descr="http://media.hoepli.it/hoepli/big/978/8820/978882033686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395" y="548637"/>
              <a:ext cx="1440000" cy="2035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305" name="Rettangolo 11"/>
            <p:cNvSpPr>
              <a:spLocks noChangeArrowheads="1"/>
            </p:cNvSpPr>
            <p:nvPr/>
          </p:nvSpPr>
          <p:spPr bwMode="auto">
            <a:xfrm>
              <a:off x="611560" y="2254220"/>
              <a:ext cx="4572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 dirty="0">
                  <a:latin typeface="Arial" pitchFamily="34" charset="0"/>
                </a:rPr>
                <a:t>Cucina e </a:t>
              </a:r>
              <a:r>
                <a:rPr lang="it-IT" sz="1600" b="1" dirty="0" smtClean="0">
                  <a:latin typeface="Arial" pitchFamily="34" charset="0"/>
                </a:rPr>
                <a:t>Scienza</a:t>
              </a:r>
              <a:r>
                <a:rPr lang="it-IT" sz="1600" dirty="0">
                  <a:latin typeface="Arial" pitchFamily="34" charset="0"/>
                </a:rPr>
                <a:t/>
              </a:r>
              <a:br>
                <a:rPr lang="it-IT" sz="1600" dirty="0">
                  <a:latin typeface="Arial" pitchFamily="34" charset="0"/>
                </a:rPr>
              </a:br>
              <a:r>
                <a:rPr lang="it-IT" sz="1600" dirty="0">
                  <a:latin typeface="Arial" pitchFamily="34" charset="0"/>
                </a:rPr>
                <a:t>Stefano Colonna, Fabiano Guatteri</a:t>
              </a:r>
            </a:p>
          </p:txBody>
        </p:sp>
      </p:grpSp>
      <p:grpSp>
        <p:nvGrpSpPr>
          <p:cNvPr id="6" name="Gruppo 17"/>
          <p:cNvGrpSpPr>
            <a:grpSpLocks/>
          </p:cNvGrpSpPr>
          <p:nvPr/>
        </p:nvGrpSpPr>
        <p:grpSpPr bwMode="auto">
          <a:xfrm>
            <a:off x="611188" y="1052736"/>
            <a:ext cx="7993260" cy="2350864"/>
            <a:chOff x="611560" y="1053462"/>
            <a:chExt cx="7993331" cy="2349403"/>
          </a:xfrm>
        </p:grpSpPr>
        <p:pic>
          <p:nvPicPr>
            <p:cNvPr id="140302" name="Picture 6" descr="Cucina, chimica e salu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4891" y="1053462"/>
              <a:ext cx="1440000" cy="2024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303" name="Rettangolo 12"/>
            <p:cNvSpPr>
              <a:spLocks noChangeArrowheads="1"/>
            </p:cNvSpPr>
            <p:nvPr/>
          </p:nvSpPr>
          <p:spPr bwMode="auto">
            <a:xfrm>
              <a:off x="611560" y="2818090"/>
              <a:ext cx="4572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 dirty="0">
                  <a:latin typeface="Arial" pitchFamily="34" charset="0"/>
                </a:rPr>
                <a:t>Cucina, Chimica e Salute</a:t>
              </a:r>
              <a:r>
                <a:rPr lang="it-IT" sz="1600" dirty="0">
                  <a:latin typeface="Arial" pitchFamily="34" charset="0"/>
                </a:rPr>
                <a:t/>
              </a:r>
              <a:br>
                <a:rPr lang="it-IT" sz="1600" dirty="0">
                  <a:latin typeface="Arial" pitchFamily="34" charset="0"/>
                </a:rPr>
              </a:br>
              <a:r>
                <a:rPr lang="it-IT" sz="1600" dirty="0">
                  <a:latin typeface="Arial" pitchFamily="34" charset="0"/>
                </a:rPr>
                <a:t>Rosario Nicoletti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611294" y="2204864"/>
            <a:ext cx="8425202" cy="2127250"/>
            <a:chOff x="611188" y="2204864"/>
            <a:chExt cx="8425202" cy="2127250"/>
          </a:xfrm>
        </p:grpSpPr>
        <p:sp>
          <p:nvSpPr>
            <p:cNvPr id="140301" name="Rettangolo 13"/>
            <p:cNvSpPr>
              <a:spLocks noChangeArrowheads="1"/>
            </p:cNvSpPr>
            <p:nvPr/>
          </p:nvSpPr>
          <p:spPr bwMode="auto">
            <a:xfrm>
              <a:off x="611188" y="3371838"/>
              <a:ext cx="4571842" cy="615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 dirty="0">
                  <a:latin typeface="Arial" pitchFamily="34" charset="0"/>
                </a:rPr>
                <a:t>La </a:t>
              </a:r>
              <a:r>
                <a:rPr lang="it-IT" sz="1600" b="1" dirty="0" smtClean="0">
                  <a:latin typeface="Arial" pitchFamily="34" charset="0"/>
                </a:rPr>
                <a:t>Scienza </a:t>
              </a:r>
              <a:r>
                <a:rPr lang="it-IT" sz="1600" b="1" dirty="0">
                  <a:latin typeface="Arial" pitchFamily="34" charset="0"/>
                </a:rPr>
                <a:t>in </a:t>
              </a:r>
              <a:r>
                <a:rPr lang="it-IT" sz="1600" b="1" dirty="0" smtClean="0">
                  <a:latin typeface="Arial" pitchFamily="34" charset="0"/>
                </a:rPr>
                <a:t>Cucina </a:t>
              </a:r>
              <a:endParaRPr lang="it-IT" sz="1600" b="1" dirty="0">
                <a:latin typeface="Arial" pitchFamily="34" charset="0"/>
              </a:endParaRPr>
            </a:p>
            <a:p>
              <a:r>
                <a:rPr lang="it-IT" sz="1600" dirty="0">
                  <a:latin typeface="Arial" pitchFamily="34" charset="0"/>
                </a:rPr>
                <a:t>Peter </a:t>
              </a:r>
              <a:r>
                <a:rPr lang="it-IT" sz="1600" dirty="0" err="1">
                  <a:latin typeface="Arial" pitchFamily="34" charset="0"/>
                </a:rPr>
                <a:t>Barham</a:t>
              </a:r>
              <a:r>
                <a:rPr lang="it-IT" dirty="0">
                  <a:latin typeface="Arial" pitchFamily="34" charset="0"/>
                </a:rPr>
                <a:t>	</a:t>
              </a:r>
            </a:p>
          </p:txBody>
        </p:sp>
        <p:pic>
          <p:nvPicPr>
            <p:cNvPr id="22" name="Picture 10" descr="http://static.lafeltrinelli.it/static/images-1/l/675/251767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96336" y="2204864"/>
              <a:ext cx="1440054" cy="212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uppo 10"/>
          <p:cNvGrpSpPr/>
          <p:nvPr/>
        </p:nvGrpSpPr>
        <p:grpSpPr>
          <a:xfrm>
            <a:off x="628014" y="3403600"/>
            <a:ext cx="7675396" cy="1712913"/>
            <a:chOff x="628014" y="3403600"/>
            <a:chExt cx="7675396" cy="1712913"/>
          </a:xfrm>
        </p:grpSpPr>
        <p:sp>
          <p:nvSpPr>
            <p:cNvPr id="140299" name="Rettangolo 14"/>
            <p:cNvSpPr>
              <a:spLocks noChangeArrowheads="1"/>
            </p:cNvSpPr>
            <p:nvPr/>
          </p:nvSpPr>
          <p:spPr bwMode="auto">
            <a:xfrm>
              <a:off x="628014" y="4004844"/>
              <a:ext cx="4617894" cy="83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1600" b="1" dirty="0">
                  <a:latin typeface="Arial" pitchFamily="34" charset="0"/>
                </a:rPr>
                <a:t>La </a:t>
              </a:r>
              <a:r>
                <a:rPr lang="it-IT" sz="1600" b="1" dirty="0" smtClean="0">
                  <a:latin typeface="Arial" pitchFamily="34" charset="0"/>
                </a:rPr>
                <a:t>Scienza </a:t>
              </a:r>
              <a:r>
                <a:rPr lang="it-IT" sz="1600" b="1" dirty="0">
                  <a:latin typeface="Arial" pitchFamily="34" charset="0"/>
                </a:rPr>
                <a:t>in </a:t>
              </a:r>
              <a:r>
                <a:rPr lang="it-IT" sz="1600" b="1" dirty="0" smtClean="0">
                  <a:latin typeface="Arial" pitchFamily="34" charset="0"/>
                </a:rPr>
                <a:t>Cucina</a:t>
              </a:r>
              <a:endParaRPr lang="it-IT" sz="1600" b="1" dirty="0">
                <a:latin typeface="Arial" pitchFamily="34" charset="0"/>
              </a:endParaRPr>
            </a:p>
            <a:p>
              <a:r>
                <a:rPr lang="it-IT" sz="1600" i="1" dirty="0">
                  <a:latin typeface="Arial" pitchFamily="34" charset="0"/>
                </a:rPr>
                <a:t>(Piccolo trattato di gastronomia molecolare)</a:t>
              </a:r>
            </a:p>
            <a:p>
              <a:r>
                <a:rPr lang="it-IT" sz="1600" dirty="0" err="1">
                  <a:latin typeface="Arial" pitchFamily="34" charset="0"/>
                </a:rPr>
                <a:t>Hervé</a:t>
              </a:r>
              <a:r>
                <a:rPr lang="it-IT" sz="1600" dirty="0">
                  <a:latin typeface="Arial" pitchFamily="34" charset="0"/>
                </a:rPr>
                <a:t> </a:t>
              </a:r>
              <a:r>
                <a:rPr lang="it-IT" sz="1600" dirty="0" err="1">
                  <a:latin typeface="Arial" pitchFamily="34" charset="0"/>
                </a:rPr>
                <a:t>This</a:t>
              </a:r>
              <a:r>
                <a:rPr lang="it-IT" sz="1600" dirty="0">
                  <a:latin typeface="Arial" pitchFamily="34" charset="0"/>
                </a:rPr>
                <a:t> </a:t>
              </a:r>
              <a:endParaRPr lang="it-IT" sz="1600" dirty="0"/>
            </a:p>
          </p:txBody>
        </p:sp>
        <p:pic>
          <p:nvPicPr>
            <p:cNvPr id="23" name="Picture 12" descr="http://ecx.images-amazon.com/images/I/31dG-fjqclL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63460" y="3403600"/>
              <a:ext cx="1439950" cy="171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7154" name="Picture 2" descr="Risultati immagin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93" y="3555368"/>
            <a:ext cx="1552292" cy="18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12"/>
          <p:cNvSpPr>
            <a:spLocks noChangeArrowheads="1"/>
          </p:cNvSpPr>
          <p:nvPr/>
        </p:nvSpPr>
        <p:spPr bwMode="auto">
          <a:xfrm>
            <a:off x="648113" y="4799698"/>
            <a:ext cx="4571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 smtClean="0">
                <a:latin typeface="Arial" pitchFamily="34" charset="0"/>
              </a:rPr>
              <a:t>La Scienza in pasticceria</a:t>
            </a:r>
          </a:p>
          <a:p>
            <a:r>
              <a:rPr lang="it-IT" sz="1600" dirty="0" smtClean="0">
                <a:latin typeface="Arial" pitchFamily="34" charset="0"/>
              </a:rPr>
              <a:t>Dario </a:t>
            </a:r>
            <a:r>
              <a:rPr lang="it-IT" sz="1600" dirty="0" err="1" smtClean="0">
                <a:latin typeface="Arial" pitchFamily="34" charset="0"/>
              </a:rPr>
              <a:t>Bressanini</a:t>
            </a:r>
            <a:endParaRPr lang="it-IT" sz="16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761999" y="1824435"/>
            <a:ext cx="7554417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“I     consumatori     richiedono     alimenti </a:t>
            </a:r>
            <a:endParaRPr lang="it-IT" sz="2200" b="1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miracolosi  che  siano totalmente  naturali, </a:t>
            </a:r>
            <a:endParaRPr lang="it-IT" sz="2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 zero calorie, zero grassi e colesterolo, </a:t>
            </a:r>
            <a:endParaRPr lang="it-IT" sz="2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gusto   delizioso,   ottime   caratteristiche </a:t>
            </a:r>
            <a:endParaRPr lang="it-IT" sz="2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nutrizionali,  prezzo  contenuto,  rispettosi </a:t>
            </a:r>
            <a:endParaRPr lang="it-IT" sz="2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dell’ambiente, con un packaging “verde” </a:t>
            </a:r>
            <a:endParaRPr lang="it-IT" sz="2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... e </a:t>
            </a:r>
            <a:endParaRPr lang="it-IT" sz="2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che   garantiscano   un   fisico   perfetto, </a:t>
            </a:r>
            <a:endParaRPr lang="it-IT" sz="22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l’amore</a:t>
            </a:r>
            <a:r>
              <a:rPr lang="en-US" sz="22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200" b="1" dirty="0" err="1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l’immortalità</a:t>
            </a:r>
            <a:r>
              <a:rPr lang="en-US" sz="22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it-IT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Carol </a:t>
            </a:r>
            <a:r>
              <a:rPr lang="en-US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Brookins</a:t>
            </a:r>
            <a:r>
              <a:rPr lang="en-US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Global Food and Agriculture Summit, 1999</a:t>
            </a:r>
            <a:endParaRPr lang="it-IT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Saverio Santi - Dipartimento di Scienze Chimiche - Università di Padova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97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rtoon-foodcops_frid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011" y="1859384"/>
            <a:ext cx="6000820" cy="4233912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755576" y="698295"/>
            <a:ext cx="61975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 smtClean="0"/>
              <a:t>Grazie a tutti per l’attenzione</a:t>
            </a:r>
            <a:endParaRPr lang="it-IT" sz="4000" dirty="0"/>
          </a:p>
        </p:txBody>
      </p:sp>
      <p:sp>
        <p:nvSpPr>
          <p:cNvPr id="7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Saverio Santi - Dipartimento di Scienze Chimiche - Università di Padova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41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4365625"/>
            <a:ext cx="15240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1488" y="188913"/>
            <a:ext cx="7772400" cy="1371600"/>
          </a:xfrm>
        </p:spPr>
        <p:txBody>
          <a:bodyPr/>
          <a:lstStyle/>
          <a:p>
            <a:pPr eaLnBrk="1" hangingPunct="1"/>
            <a:r>
              <a:rPr lang="it-IT" sz="4000" dirty="0" smtClean="0">
                <a:solidFill>
                  <a:schemeClr val="accent2"/>
                </a:solidFill>
              </a:rPr>
              <a:t>Porfirine</a:t>
            </a:r>
          </a:p>
        </p:txBody>
      </p:sp>
      <p:sp>
        <p:nvSpPr>
          <p:cNvPr id="26628" name="Sottotitolo 7"/>
          <p:cNvSpPr>
            <a:spLocks noGrp="1"/>
          </p:cNvSpPr>
          <p:nvPr>
            <p:ph type="subTitle" idx="4294967295"/>
          </p:nvPr>
        </p:nvSpPr>
        <p:spPr>
          <a:xfrm>
            <a:off x="468313" y="1716088"/>
            <a:ext cx="8286750" cy="1857375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200" b="1" dirty="0" smtClean="0">
                <a:solidFill>
                  <a:srgbClr val="C00000"/>
                </a:solidFill>
              </a:rPr>
              <a:t>Le porfirine </a:t>
            </a:r>
            <a:r>
              <a:rPr lang="it-IT" sz="2200" dirty="0" smtClean="0"/>
              <a:t>sono in grado di </a:t>
            </a:r>
            <a:r>
              <a:rPr lang="it-IT" sz="2200" dirty="0" smtClean="0">
                <a:hlinkClick r:id="rId3" action="ppaction://hlinkfile" tooltip="Chimica di coordinazione"/>
              </a:rPr>
              <a:t>coordinare</a:t>
            </a:r>
            <a:r>
              <a:rPr lang="it-IT" sz="2200" dirty="0" smtClean="0"/>
              <a:t> facilmente diversi </a:t>
            </a:r>
            <a:r>
              <a:rPr lang="it-IT" sz="2200" dirty="0" smtClean="0">
                <a:hlinkClick r:id="rId4" action="ppaction://hlinkfile" tooltip="Metallo"/>
              </a:rPr>
              <a:t>metalli</a:t>
            </a:r>
            <a:r>
              <a:rPr lang="it-IT" sz="2200" dirty="0" smtClean="0"/>
              <a:t>: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it-IT" sz="2200" dirty="0" smtClean="0">
                <a:hlinkClick r:id="rId5" action="ppaction://hlinkfile" tooltip="Ferro"/>
              </a:rPr>
              <a:t>ferro</a:t>
            </a:r>
            <a:r>
              <a:rPr lang="it-IT" sz="2200" dirty="0" smtClean="0"/>
              <a:t>, </a:t>
            </a:r>
            <a:r>
              <a:rPr lang="it-IT" sz="2200" dirty="0" smtClean="0">
                <a:hlinkClick r:id="rId6" action="ppaction://hlinkfile" tooltip="Magnesio"/>
              </a:rPr>
              <a:t>magnesio</a:t>
            </a:r>
            <a:r>
              <a:rPr lang="it-IT" sz="2200" dirty="0" smtClean="0"/>
              <a:t>, </a:t>
            </a:r>
            <a:r>
              <a:rPr lang="it-IT" sz="2200" dirty="0" smtClean="0">
                <a:hlinkClick r:id="rId7" action="ppaction://hlinkfile" tooltip="Zinco"/>
              </a:rPr>
              <a:t>zinco</a:t>
            </a:r>
            <a:r>
              <a:rPr lang="it-IT" sz="2200" dirty="0" smtClean="0"/>
              <a:t>, </a:t>
            </a:r>
            <a:r>
              <a:rPr lang="it-IT" sz="2200" dirty="0" smtClean="0">
                <a:hlinkClick r:id="rId8" action="ppaction://hlinkfile" tooltip="Rame"/>
              </a:rPr>
              <a:t>rame</a:t>
            </a:r>
            <a:r>
              <a:rPr lang="it-IT" sz="2200" dirty="0" smtClean="0"/>
              <a:t>, </a:t>
            </a:r>
            <a:r>
              <a:rPr lang="it-IT" sz="2200" dirty="0" smtClean="0">
                <a:hlinkClick r:id="rId9" action="ppaction://hlinkfile" tooltip="Nichel"/>
              </a:rPr>
              <a:t>nichel</a:t>
            </a:r>
            <a:r>
              <a:rPr lang="it-IT" sz="2200" dirty="0" smtClean="0"/>
              <a:t> e </a:t>
            </a:r>
            <a:r>
              <a:rPr lang="it-IT" sz="2200" dirty="0" smtClean="0">
                <a:hlinkClick r:id="rId10" action="ppaction://hlinkfile" tooltip="Cobalto"/>
              </a:rPr>
              <a:t>cobalto</a:t>
            </a:r>
            <a:r>
              <a:rPr lang="it-IT" sz="2200" dirty="0" smtClean="0"/>
              <a:t>.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it-IT" sz="2200" dirty="0" smtClean="0"/>
              <a:t>Sono responsabili del colore della </a:t>
            </a:r>
            <a:r>
              <a:rPr lang="it-IT" sz="2200" b="1" dirty="0" smtClean="0">
                <a:solidFill>
                  <a:srgbClr val="C00000"/>
                </a:solidFill>
              </a:rPr>
              <a:t>carne cruda (ferro) </a:t>
            </a:r>
            <a:r>
              <a:rPr lang="it-IT" sz="2200" dirty="0" smtClean="0"/>
              <a:t>e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salata (zinco)</a:t>
            </a:r>
            <a:r>
              <a:rPr lang="it-IT" sz="2200" dirty="0" smtClean="0"/>
              <a:t>,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smtClean="0">
                <a:solidFill>
                  <a:srgbClr val="00B050"/>
                </a:solidFill>
              </a:rPr>
              <a:t>foglie (magnesio)</a:t>
            </a:r>
            <a:r>
              <a:rPr lang="it-IT" sz="2200" dirty="0" smtClean="0"/>
              <a:t>,</a:t>
            </a:r>
            <a:r>
              <a:rPr lang="it-IT" sz="2200" b="1" dirty="0" smtClean="0">
                <a:solidFill>
                  <a:srgbClr val="00B050"/>
                </a:solidFill>
              </a:rPr>
              <a:t> </a:t>
            </a:r>
            <a:r>
              <a:rPr lang="it-IT" sz="2200" b="1" dirty="0" smtClean="0">
                <a:solidFill>
                  <a:schemeClr val="accent2"/>
                </a:solidFill>
              </a:rPr>
              <a:t>vitamina B12 (cobalto)</a:t>
            </a:r>
            <a:r>
              <a:rPr lang="it-IT" sz="2200" dirty="0" smtClean="0"/>
              <a:t>:</a:t>
            </a:r>
          </a:p>
        </p:txBody>
      </p:sp>
      <p:pic>
        <p:nvPicPr>
          <p:cNvPr id="12293" name="Picture 2" descr="Struttura della porfirina">
            <a:hlinkClick r:id="rId11" tooltip="Struttura della porfirina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28813" y="4365625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CasellaDiTesto 9"/>
          <p:cNvSpPr txBox="1">
            <a:spLocks noChangeArrowheads="1"/>
          </p:cNvSpPr>
          <p:nvPr/>
        </p:nvSpPr>
        <p:spPr bwMode="auto">
          <a:xfrm>
            <a:off x="6000750" y="4937125"/>
            <a:ext cx="4286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>
                <a:solidFill>
                  <a:schemeClr val="accent2"/>
                </a:solidFill>
              </a:rPr>
              <a:t>M</a:t>
            </a:r>
          </a:p>
        </p:txBody>
      </p:sp>
      <p:cxnSp>
        <p:nvCxnSpPr>
          <p:cNvPr id="12295" name="Connettore 1 32"/>
          <p:cNvCxnSpPr>
            <a:cxnSpLocks noChangeShapeType="1"/>
          </p:cNvCxnSpPr>
          <p:nvPr/>
        </p:nvCxnSpPr>
        <p:spPr bwMode="auto">
          <a:xfrm rot="5400000" flipH="1" flipV="1">
            <a:off x="6286500" y="4865688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2296" name="Connettore 1 33"/>
          <p:cNvCxnSpPr>
            <a:cxnSpLocks noChangeShapeType="1"/>
          </p:cNvCxnSpPr>
          <p:nvPr/>
        </p:nvCxnSpPr>
        <p:spPr bwMode="auto">
          <a:xfrm rot="5400000" flipH="1" flipV="1">
            <a:off x="5943600" y="5222875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2297" name="Connettore 1 34"/>
          <p:cNvCxnSpPr>
            <a:cxnSpLocks noChangeShapeType="1"/>
          </p:cNvCxnSpPr>
          <p:nvPr/>
        </p:nvCxnSpPr>
        <p:spPr bwMode="auto">
          <a:xfrm rot="16200000" flipH="1">
            <a:off x="5959475" y="4879975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2298" name="Connettore 1 35"/>
          <p:cNvCxnSpPr>
            <a:cxnSpLocks noChangeShapeType="1"/>
          </p:cNvCxnSpPr>
          <p:nvPr/>
        </p:nvCxnSpPr>
        <p:spPr bwMode="auto">
          <a:xfrm rot="16200000" flipH="1">
            <a:off x="6256338" y="5178425"/>
            <a:ext cx="1428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</p:cxnSp>
      <p:cxnSp>
        <p:nvCxnSpPr>
          <p:cNvPr id="12299" name="Connettore 2 37"/>
          <p:cNvCxnSpPr>
            <a:cxnSpLocks noChangeShapeType="1"/>
          </p:cNvCxnSpPr>
          <p:nvPr/>
        </p:nvCxnSpPr>
        <p:spPr bwMode="auto">
          <a:xfrm>
            <a:off x="4000500" y="5151438"/>
            <a:ext cx="9286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300" name="CasellaDiTesto 38"/>
          <p:cNvSpPr txBox="1">
            <a:spLocks noChangeArrowheads="1"/>
          </p:cNvSpPr>
          <p:nvPr/>
        </p:nvSpPr>
        <p:spPr bwMode="auto">
          <a:xfrm>
            <a:off x="4286250" y="4794250"/>
            <a:ext cx="7143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>
                <a:solidFill>
                  <a:schemeClr val="accent2"/>
                </a:solidFill>
              </a:rPr>
              <a:t>M</a:t>
            </a:r>
            <a:r>
              <a:rPr lang="it-IT" baseline="30000">
                <a:solidFill>
                  <a:schemeClr val="accent2"/>
                </a:solidFill>
              </a:rPr>
              <a:t>2+</a:t>
            </a:r>
          </a:p>
        </p:txBody>
      </p:sp>
      <p:sp>
        <p:nvSpPr>
          <p:cNvPr id="12301" name="CasellaDiTesto 39"/>
          <p:cNvSpPr txBox="1">
            <a:spLocks noChangeArrowheads="1"/>
          </p:cNvSpPr>
          <p:nvPr/>
        </p:nvSpPr>
        <p:spPr bwMode="auto">
          <a:xfrm>
            <a:off x="7231063" y="4933950"/>
            <a:ext cx="106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>+  2 </a:t>
            </a:r>
            <a:r>
              <a:rPr lang="it-IT">
                <a:solidFill>
                  <a:schemeClr val="accent2"/>
                </a:solidFill>
              </a:rPr>
              <a:t>H</a:t>
            </a:r>
            <a:r>
              <a:rPr lang="it-IT" baseline="30000">
                <a:solidFill>
                  <a:schemeClr val="accent2"/>
                </a:solidFill>
              </a:rPr>
              <a:t>+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it-IT"/>
              <a:t> </a:t>
            </a:r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Saverio Santi - Dipartimento di Scienze Chimiche - Università di Padova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Saverio Santi - Dipartimento di Scienze Chimiche - Università di Padova</a:t>
            </a:r>
          </a:p>
        </p:txBody>
      </p:sp>
      <p:pic>
        <p:nvPicPr>
          <p:cNvPr id="13315" name="Picture 7" descr="Emoglobina-animatio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2899330" y="625413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Saverio Santi - Dipartimento di Scienze Chimiche - Università di Padova</a:t>
            </a:r>
            <a:endParaRPr lang="it-IT" dirty="0"/>
          </a:p>
        </p:txBody>
      </p:sp>
      <p:grpSp>
        <p:nvGrpSpPr>
          <p:cNvPr id="3" name="Gruppo 2"/>
          <p:cNvGrpSpPr/>
          <p:nvPr/>
        </p:nvGrpSpPr>
        <p:grpSpPr>
          <a:xfrm>
            <a:off x="1099145" y="2348880"/>
            <a:ext cx="6353175" cy="3486150"/>
            <a:chOff x="0" y="9525"/>
            <a:chExt cx="6353175" cy="3486150"/>
          </a:xfrm>
        </p:grpSpPr>
        <p:sp>
          <p:nvSpPr>
            <p:cNvPr id="4" name="Casella di testo 2"/>
            <p:cNvSpPr txBox="1">
              <a:spLocks noChangeArrowheads="1"/>
            </p:cNvSpPr>
            <p:nvPr/>
          </p:nvSpPr>
          <p:spPr bwMode="auto">
            <a:xfrm>
              <a:off x="4467225" y="257175"/>
              <a:ext cx="1885950" cy="657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158115" indent="-6985" algn="just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Ossi-mioglobina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just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           Fe(II)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just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rosa-rossastro brillante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Casella di testo 2"/>
            <p:cNvSpPr txBox="1">
              <a:spLocks noChangeArrowheads="1"/>
            </p:cNvSpPr>
            <p:nvPr/>
          </p:nvSpPr>
          <p:spPr bwMode="auto">
            <a:xfrm>
              <a:off x="161925" y="381000"/>
              <a:ext cx="1504950" cy="657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Mioglobina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Fe(II)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rosso porpora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Casella di testo 2"/>
            <p:cNvSpPr txBox="1">
              <a:spLocks noChangeArrowheads="1"/>
            </p:cNvSpPr>
            <p:nvPr/>
          </p:nvSpPr>
          <p:spPr bwMode="auto">
            <a:xfrm>
              <a:off x="114300" y="1457325"/>
              <a:ext cx="1504950" cy="657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NO-mioglobina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Fe(II)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rosso scuro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Casella di testo 2"/>
            <p:cNvSpPr txBox="1">
              <a:spLocks noChangeArrowheads="1"/>
            </p:cNvSpPr>
            <p:nvPr/>
          </p:nvSpPr>
          <p:spPr bwMode="auto">
            <a:xfrm>
              <a:off x="0" y="2590800"/>
              <a:ext cx="1647825" cy="657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NO-miocromogeno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Fe(II)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rosa chiaro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Casella di testo 2"/>
            <p:cNvSpPr txBox="1">
              <a:spLocks noChangeArrowheads="1"/>
            </p:cNvSpPr>
            <p:nvPr/>
          </p:nvSpPr>
          <p:spPr bwMode="auto">
            <a:xfrm>
              <a:off x="4533900" y="1524000"/>
              <a:ext cx="1543050" cy="6572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Met-mioglobina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Fe(III)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marrone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Casella di testo 2"/>
            <p:cNvSpPr txBox="1">
              <a:spLocks noChangeArrowheads="1"/>
            </p:cNvSpPr>
            <p:nvPr/>
          </p:nvSpPr>
          <p:spPr bwMode="auto">
            <a:xfrm>
              <a:off x="4581525" y="2524125"/>
              <a:ext cx="1476375" cy="8477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Met-mioglobina 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denaturata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Fe(III)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marL="158115" indent="-6985" algn="ctr">
                <a:lnSpc>
                  <a:spcPct val="152000"/>
                </a:lnSpc>
                <a:spcAft>
                  <a:spcPts val="0"/>
                </a:spcAft>
              </a:pPr>
              <a:r>
                <a:rPr lang="it-IT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bruno-grigio</a:t>
              </a:r>
              <a:endParaRPr lang="it-IT" sz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9525"/>
              <a:ext cx="3200400" cy="3486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71488" y="188913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4000" kern="0" dirty="0" smtClean="0">
                <a:solidFill>
                  <a:schemeClr val="accent2"/>
                </a:solidFill>
              </a:rPr>
              <a:t>Carne</a:t>
            </a:r>
          </a:p>
        </p:txBody>
      </p:sp>
    </p:spTree>
    <p:extLst>
      <p:ext uri="{BB962C8B-B14F-4D97-AF65-F5344CB8AC3E}">
        <p14:creationId xmlns:p14="http://schemas.microsoft.com/office/powerpoint/2010/main" val="28593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o">
  <a:themeElements>
    <a:clrScheme name="Profilo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o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o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o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66058</TotalTime>
  <Words>2385</Words>
  <Application>Microsoft Office PowerPoint</Application>
  <PresentationFormat>Presentazione su schermo (4:3)</PresentationFormat>
  <Paragraphs>538</Paragraphs>
  <Slides>65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65</vt:i4>
      </vt:variant>
    </vt:vector>
  </HeadingPairs>
  <TitlesOfParts>
    <vt:vector size="68" baseType="lpstr">
      <vt:lpstr>Profilo</vt:lpstr>
      <vt:lpstr>Struttura predefinita</vt:lpstr>
      <vt:lpstr>Graph</vt:lpstr>
      <vt:lpstr>Presentazione standard di PowerPoint</vt:lpstr>
      <vt:lpstr>Presentazione standard di PowerPoint</vt:lpstr>
      <vt:lpstr>Il riconoscimento molecolare</vt:lpstr>
      <vt:lpstr>Le molecole</vt:lpstr>
      <vt:lpstr>Le molecole</vt:lpstr>
      <vt:lpstr>Riconoscimento molecolare</vt:lpstr>
      <vt:lpstr>Porfirine</vt:lpstr>
      <vt:lpstr>Presentazione standard di PowerPoint</vt:lpstr>
      <vt:lpstr>Presentazione standard di PowerPoint</vt:lpstr>
      <vt:lpstr>Presentazione standard di PowerPoint</vt:lpstr>
      <vt:lpstr>I sapori</vt:lpstr>
      <vt:lpstr>Presentazione standard di PowerPoint</vt:lpstr>
      <vt:lpstr>Chemorecettori</vt:lpstr>
      <vt:lpstr>Chemorecettori</vt:lpstr>
      <vt:lpstr>Gusto e olfatto</vt:lpstr>
      <vt:lpstr>Gusto e olfatto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Gusto dolce e amaro</vt:lpstr>
      <vt:lpstr>Gusto dolce e amaro</vt:lpstr>
      <vt:lpstr>Gusto dolce e amaro</vt:lpstr>
      <vt:lpstr>Gusto dolce e amaro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Colore e consistenza</vt:lpstr>
      <vt:lpstr>La chimica in cucina</vt:lpstr>
      <vt:lpstr>Presentazione standard di PowerPoint</vt:lpstr>
      <vt:lpstr>Prosciutto e Carpaccio</vt:lpstr>
      <vt:lpstr>Perché prosciutto e carne cruda crudo sono rossi</vt:lpstr>
      <vt:lpstr>Additivi</vt:lpstr>
      <vt:lpstr>Presentazione standard di PowerPoint</vt:lpstr>
      <vt:lpstr>Presentazione standard di PowerPoint</vt:lpstr>
      <vt:lpstr>Emulsioni</vt:lpstr>
      <vt:lpstr>Presentazione standard di PowerPoint</vt:lpstr>
      <vt:lpstr>Presentazione standard di PowerPoint</vt:lpstr>
      <vt:lpstr>Presentazione standard di PowerPoint</vt:lpstr>
      <vt:lpstr>Emulsioni</vt:lpstr>
      <vt:lpstr>Emulsioni instabili</vt:lpstr>
      <vt:lpstr>Emulsioni instabili</vt:lpstr>
      <vt:lpstr>Emulsioni stabili</vt:lpstr>
      <vt:lpstr>Emulsioni stabili</vt:lpstr>
      <vt:lpstr>La cottura</vt:lpstr>
      <vt:lpstr>Presentazione standard di PowerPoint</vt:lpstr>
      <vt:lpstr>Sacher Torte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e Cucina</dc:title>
  <dc:creator>saverio</dc:creator>
  <cp:lastModifiedBy>saverio</cp:lastModifiedBy>
  <cp:revision>285</cp:revision>
  <dcterms:created xsi:type="dcterms:W3CDTF">2009-03-08T14:47:55Z</dcterms:created>
  <dcterms:modified xsi:type="dcterms:W3CDTF">2018-12-13T18:31:25Z</dcterms:modified>
</cp:coreProperties>
</file>